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67" r:id="rId3"/>
    <p:sldId id="264" r:id="rId4"/>
    <p:sldId id="265" r:id="rId5"/>
    <p:sldId id="262" r:id="rId6"/>
    <p:sldId id="312" r:id="rId7"/>
    <p:sldId id="257" r:id="rId8"/>
    <p:sldId id="268" r:id="rId9"/>
    <p:sldId id="269" r:id="rId10"/>
    <p:sldId id="270" r:id="rId11"/>
    <p:sldId id="309" r:id="rId12"/>
    <p:sldId id="310" r:id="rId13"/>
    <p:sldId id="271" r:id="rId14"/>
    <p:sldId id="275" r:id="rId15"/>
    <p:sldId id="277" r:id="rId16"/>
    <p:sldId id="276" r:id="rId17"/>
    <p:sldId id="272" r:id="rId18"/>
    <p:sldId id="273" r:id="rId19"/>
    <p:sldId id="279" r:id="rId20"/>
    <p:sldId id="280" r:id="rId21"/>
    <p:sldId id="258" r:id="rId22"/>
    <p:sldId id="278" r:id="rId23"/>
    <p:sldId id="296" r:id="rId24"/>
    <p:sldId id="297" r:id="rId25"/>
    <p:sldId id="298" r:id="rId26"/>
    <p:sldId id="299" r:id="rId27"/>
    <p:sldId id="282" r:id="rId28"/>
    <p:sldId id="283" r:id="rId29"/>
    <p:sldId id="284" r:id="rId30"/>
    <p:sldId id="313" r:id="rId31"/>
    <p:sldId id="291" r:id="rId32"/>
    <p:sldId id="285" r:id="rId33"/>
    <p:sldId id="287" r:id="rId34"/>
    <p:sldId id="288" r:id="rId35"/>
    <p:sldId id="289" r:id="rId36"/>
    <p:sldId id="319" r:id="rId37"/>
    <p:sldId id="295" r:id="rId38"/>
    <p:sldId id="302" r:id="rId39"/>
    <p:sldId id="306" r:id="rId40"/>
    <p:sldId id="300" r:id="rId41"/>
    <p:sldId id="307" r:id="rId42"/>
    <p:sldId id="301" r:id="rId43"/>
    <p:sldId id="308" r:id="rId44"/>
    <p:sldId id="292" r:id="rId45"/>
    <p:sldId id="320" r:id="rId46"/>
    <p:sldId id="314" r:id="rId47"/>
    <p:sldId id="293" r:id="rId48"/>
    <p:sldId id="294" r:id="rId49"/>
    <p:sldId id="311" r:id="rId50"/>
    <p:sldId id="315" r:id="rId51"/>
    <p:sldId id="317" r:id="rId52"/>
    <p:sldId id="318" r:id="rId53"/>
    <p:sldId id="29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u="none" dirty="0">
                <a:solidFill>
                  <a:schemeClr val="accent1">
                    <a:lumMod val="75000"/>
                  </a:schemeClr>
                </a:solidFill>
              </a:rPr>
              <a:t>Chances</a:t>
            </a:r>
            <a:r>
              <a:rPr lang="en-US" b="0" u="none" baseline="0" dirty="0">
                <a:solidFill>
                  <a:schemeClr val="accent1">
                    <a:lumMod val="75000"/>
                  </a:schemeClr>
                </a:solidFill>
              </a:rPr>
              <a:t> of Defect</a:t>
            </a:r>
            <a:endParaRPr lang="en-US" b="0" u="none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30149191997921537"/>
          <c:y val="0.8284384322862679"/>
        </c:manualLayout>
      </c:layout>
      <c:overlay val="0"/>
      <c:spPr>
        <a:pattFill prst="pct5">
          <a:fgClr>
            <a:schemeClr val="accent1"/>
          </a:fgClr>
          <a:bgClr>
            <a:schemeClr val="bg1"/>
          </a:bgClr>
        </a:patt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6006695000598701E-2"/>
          <c:y val="2.796466763331935E-2"/>
          <c:w val="0.94982342118424989"/>
          <c:h val="0.8098714516457077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Defect Chance</c:v>
                </c:pt>
              </c:strCache>
            </c:strRef>
          </c:tx>
          <c:explosion val="38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956B-4185-831E-A70EEA9E579A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56B-4185-831E-A70EEA9E579A}"/>
              </c:ext>
            </c:extLst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56B-4185-831E-A70EEA9E579A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56B-4185-831E-A70EEA9E579A}"/>
                </c:ext>
              </c:extLst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4472C4"/>
                </a:solidFill>
                <a:round/>
              </a:ln>
              <a:effectLst>
                <a:outerShdw blurRad="50800" dist="38100" dir="2700000" algn="tl" rotWithShape="0">
                  <a:srgbClr val="4472C4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Accurate</c:v>
                </c:pt>
                <c:pt idx="1">
                  <c:v>Inaccurate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2"/>
                <c:pt idx="0">
                  <c:v>0.93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6B-4185-831E-A70EEA9E579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05A84-B980-40E4-A78B-588E9E1ED4E8}" type="datetimeFigureOut">
              <a:rPr lang="en-US" smtClean="0"/>
              <a:t>28-Jan-21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32575-CC33-4A7C-A1DC-E9805E8C9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45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F9D7-D441-438E-BE8F-8392954F1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0D90C-6AFE-4E4C-8676-289E5EE3E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93AEE-38C5-42E6-B61F-4CEF420D9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4C309-329F-42BA-89E4-0F847196553C}" type="datetime1">
              <a:rPr lang="en-US" smtClean="0"/>
              <a:t>28-Jan-21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9A286-6F00-4590-B16E-47ADCC48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CE0B53-B779-4B32-9A4C-F53994D1D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744" y="6193617"/>
            <a:ext cx="1446511" cy="6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0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4FA3-1667-4720-B4DE-58E73406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9C0121-F486-487E-B0B8-0E7BEF4CF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F530D-EB66-48B3-9D3E-AB82B2F01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ABE0-D55F-4607-947E-A838719842B6}" type="datetime1">
              <a:rPr lang="en-US" smtClean="0"/>
              <a:t>28-Jan-21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D8C21-8982-45DA-BEA9-B98FF2E6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C9515-BBDF-41B2-AC7B-39BA3290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8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EC9EC-8F82-4E89-B4BF-5952164C0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38771-FC01-43F3-82D0-0114D9F0A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D7506-0A6D-40D6-AD2B-45A8049D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59BE-7212-43B7-9749-AC4B0CCD42FC}" type="datetime1">
              <a:rPr lang="en-US" smtClean="0"/>
              <a:t>28-Jan-21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59BC0-F3B6-4A54-99FA-A6E1F02FA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8B3E0-703B-4FEA-9746-5BC89111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0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CEA1-75BC-41D2-A6B8-58C709DF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8643F-0220-47BE-943C-5D40878DA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06BE-E08B-4328-A6D1-557A7642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932B-1023-4E53-B607-CE98F22E7A65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D7E46-07DE-4231-849D-793825EE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2 IOT Final Project</a:t>
            </a:r>
          </a:p>
          <a:p>
            <a:r>
              <a:rPr lang="en-US" dirty="0"/>
              <a:t>Mario Bou Abboud</a:t>
            </a:r>
          </a:p>
          <a:p>
            <a:r>
              <a:rPr lang="en-US" dirty="0"/>
              <a:t>Kwabena </a:t>
            </a:r>
            <a:r>
              <a:rPr lang="en-US" dirty="0" err="1"/>
              <a:t>Bamfo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48D61-507F-4AB5-988B-F836CFB4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5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0CD7-1AD0-43C7-BC67-758D3778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DE1FC-BEDA-4338-94D3-AFD6B189B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8316-8CE2-44FC-A72E-7E625600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DEE29-889F-471E-A909-0A415D505356}" type="datetime1">
              <a:rPr lang="en-US" smtClean="0"/>
              <a:t>28-Jan-21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492B3-3D25-4126-B923-FBD6391F4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534F8-2024-4F25-8B1E-DE91022A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1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706B-20B2-43B3-8461-F0AD0D81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173E-527E-4C81-88AE-B6C20D6E6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B6CD4-AF2C-4875-9E90-241B1FCA8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D6F9B-EAE5-43A8-9E16-B29B71B0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C7FF-7209-4BE4-9EA2-316BCD89281A}" type="datetime1">
              <a:rPr lang="en-US" smtClean="0"/>
              <a:t>28-Jan-21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071B-80B7-4526-A14F-D7B68727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2F74-76AA-47C5-B7EB-5DD26362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1028-1F5D-4379-AEBA-B94CA5A0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4B097-97CB-4DFB-91AF-42B6CDF31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C0B4A-9C1E-4000-9871-BA6AE30A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BF0A3-9CB5-41E2-9B2C-011E173E6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6EBCD-4E15-409D-A692-5125F5B020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AF9B7-5381-4D91-9165-7FE7EAD3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F858-0545-49C7-8DD8-3B5C59AC5448}" type="datetime1">
              <a:rPr lang="en-US" smtClean="0"/>
              <a:t>28-Jan-21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EFD73-213E-453A-BFC8-B92CE29F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1B090-E89D-426A-BC58-35B7AB8B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42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0A65-1327-4EDE-9E4D-C6E12670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CB302-BB73-42B5-8434-51FD1AF4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693-3EDC-49C2-9C22-5CF43D8DA4FF}" type="datetime1">
              <a:rPr lang="en-US" smtClean="0"/>
              <a:t>28-Jan-21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37F0B-C5EC-4907-98C5-96093D82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09F2E-6773-4E8D-8F98-BD655930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8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744C3-8304-42FE-B5A6-E4C8C08D1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4B90-C60F-47A7-A1E5-78E1CCEE5042}" type="datetime1">
              <a:rPr lang="en-US" smtClean="0"/>
              <a:t>28-Jan-21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AD7F2-7537-4F31-AB38-26E4911D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7726E-5892-4599-909B-E5BC58DE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7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7745-DB19-4CCC-B0A2-869BA243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74FB-53A3-43AD-8571-6245DCA44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64DAF-5CFA-49AB-B769-A05818B34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E95F0-093E-4A95-B14A-8822A021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9E099-D634-4A30-98C4-834386DFB769}" type="datetime1">
              <a:rPr lang="en-US" smtClean="0"/>
              <a:t>28-Jan-21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BAE04-0E91-4AE5-864D-7EB61C97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41D61-0B2F-4899-AB1C-AC763D0E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EB98-1901-4065-9617-7545EFFF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34F93-1D1F-4980-81C1-977DF4058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F8E43-6645-4767-8CDF-A38D4057D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2D18E-E780-4522-87F0-AFCD5A26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430B-B81E-4F49-BF6A-31FE64EE42B2}" type="datetime1">
              <a:rPr lang="en-US" smtClean="0"/>
              <a:t>28-Jan-21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B7A38-49FC-49C7-AFA9-2B44F5E19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D1EBE-2F27-4A06-8F4A-00F94211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4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28705-1A95-468C-B707-2AA08841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CA277-B6B3-401A-A296-558E68E01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41704-9717-429D-9060-31F3E77A6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5444C-F534-483F-827A-C8E4E6A9C86E}" type="datetime1">
              <a:rPr lang="en-US" smtClean="0"/>
              <a:t>28-Jan-21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90720-7B08-4A42-B0C2-6391808F3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7958" y="6176963"/>
            <a:ext cx="2743200" cy="993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Master 2 IOT Final Project Mario Bou Abboud Kwabena Bamfo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533FF-9891-4F08-BA39-73B2097DA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5AAC7-39CC-4969-BAF5-0423AF73C0C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CD96EA-D435-4616-9624-EE780CD564A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42" y="6176963"/>
            <a:ext cx="1446511" cy="646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9DEF55-1F2D-4E94-BC17-7F66F70ECE5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36525"/>
            <a:ext cx="677734" cy="6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0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intechopen.com/pdfs/405.pdf" TargetMode="External"/><Relationship Id="rId2" Type="http://schemas.openxmlformats.org/officeDocument/2006/relationships/hyperlink" Target="https://ijmme.springeropen.com/articles/10.1186/s40712-015-0042-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ights.globalspec.com/article/11712/the-robotic-welding-industry-toda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dinterop.com/en/your-needs/step/different-geometry-types-and-formats-in-cad.html" TargetMode="External"/><Relationship Id="rId3" Type="http://schemas.openxmlformats.org/officeDocument/2006/relationships/hyperlink" Target="https://hackernoon.com/illuminating-the-intriguing-computer-vision-uses-cases-of-image-annotation-w21m3zfg" TargetMode="External"/><Relationship Id="rId7" Type="http://schemas.openxmlformats.org/officeDocument/2006/relationships/hyperlink" Target="https://medium.com/anolytics/what-are-the-limitations-of-automatic-image-annotation-vs-manual-a8ff7edb3152" TargetMode="External"/><Relationship Id="rId12" Type="http://schemas.openxmlformats.org/officeDocument/2006/relationships/hyperlink" Target="https://en.wikipedia.org/wiki/Tessellation_(computer_graphics)" TargetMode="External"/><Relationship Id="rId2" Type="http://schemas.openxmlformats.org/officeDocument/2006/relationships/hyperlink" Target="https://medium.com/vsinghbisen/why-data-annotation-is-important-for-machine-learning-and-ai-5e647637c6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belling.com/comparison-of-different-annotation-tools-for-computer-vision/" TargetMode="External"/><Relationship Id="rId11" Type="http://schemas.openxmlformats.org/officeDocument/2006/relationships/hyperlink" Target="https://help.actify.com/display/SF1100/B-rep+and+Tessellation" TargetMode="External"/><Relationship Id="rId5" Type="http://schemas.openxmlformats.org/officeDocument/2006/relationships/hyperlink" Target="https://en.wikipedia.org/wiki/List_of_manual_image_annotation_tools" TargetMode="External"/><Relationship Id="rId10" Type="http://schemas.openxmlformats.org/officeDocument/2006/relationships/hyperlink" Target="https://old.opencascade.com/doc/occt-6.7.0/overview/html/occt_brep_format.html" TargetMode="External"/><Relationship Id="rId4" Type="http://schemas.openxmlformats.org/officeDocument/2006/relationships/hyperlink" Target="https://hackernoon.com/the-best-image-annotation-platforms-for-computer-vision-an-honest-review-of-each-dac7f565fea" TargetMode="External"/><Relationship Id="rId9" Type="http://schemas.openxmlformats.org/officeDocument/2006/relationships/hyperlink" Target="https://all3dp.com/3d-file-format-3d-files-3d-printer-3d-cad-vrml-stl-obj/#:~:text=We%20simply%20explain%20the%20most,OBJ%2C%20FBX%2C%20COLLADA%20etc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swlh/image-classification-using-machine-learning-and-deep-learning-2b18bfe4693f" TargetMode="External"/><Relationship Id="rId13" Type="http://schemas.openxmlformats.org/officeDocument/2006/relationships/hyperlink" Target="https://colab.research.google.com/github/tensorflow/docs/blob/master/site/en/tutorials/customization/custom_training_walkthrough.ipynb#scrollTo=sVNlJlUOhkoX" TargetMode="External"/><Relationship Id="rId3" Type="http://schemas.openxmlformats.org/officeDocument/2006/relationships/hyperlink" Target="https://mc.ai/deep-learning%E2%80%8A-%E2%80%8Adeep-boltzmann-machine-dbm/" TargetMode="External"/><Relationship Id="rId7" Type="http://schemas.openxmlformats.org/officeDocument/2006/relationships/hyperlink" Target="https://hackernoon.com/what-is-a-capsnet-or-capsule-network-2bfbe48769cc" TargetMode="External"/><Relationship Id="rId12" Type="http://schemas.openxmlformats.org/officeDocument/2006/relationships/hyperlink" Target="https://en.wikipedia.org/wiki/Automated_machine_learning" TargetMode="External"/><Relationship Id="rId17" Type="http://schemas.openxmlformats.org/officeDocument/2006/relationships/hyperlink" Target="https://github.com/krishnaik06/Tomato-Leaf-Disease-Prediction" TargetMode="External"/><Relationship Id="rId2" Type="http://schemas.openxmlformats.org/officeDocument/2006/relationships/hyperlink" Target="https://medium.com/@yu4u/why-mobilenet-and-its-variants-e-g-shufflenet-are-fast-1c7048b9618d" TargetMode="External"/><Relationship Id="rId16" Type="http://schemas.openxmlformats.org/officeDocument/2006/relationships/hyperlink" Target="https://www.youtube.com/watch?v=Bn2gITckiD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indawi.com/journals/cin/2018/7068349/" TargetMode="External"/><Relationship Id="rId11" Type="http://schemas.openxmlformats.org/officeDocument/2006/relationships/hyperlink" Target="https://kili-technology.com/blog/automl-fast-labeling/" TargetMode="External"/><Relationship Id="rId5" Type="http://schemas.openxmlformats.org/officeDocument/2006/relationships/hyperlink" Target="https://towardsdatascience.com/3-small-but-powerful-convolutional-networks-27ef86faa42d" TargetMode="External"/><Relationship Id="rId15" Type="http://schemas.openxmlformats.org/officeDocument/2006/relationships/hyperlink" Target="https://medium.com/@yuraist/how-to-upload-your-own-dataset-into-google-colab-e228727c87e9" TargetMode="External"/><Relationship Id="rId10" Type="http://schemas.openxmlformats.org/officeDocument/2006/relationships/hyperlink" Target="https://missinglink.ai/guides/computer-vision/neural-networks-image-recognition-methods-best-practices-applications/" TargetMode="External"/><Relationship Id="rId4" Type="http://schemas.openxmlformats.org/officeDocument/2006/relationships/hyperlink" Target="https://machinethink.net/blog/mobile-architectures/" TargetMode="External"/><Relationship Id="rId9" Type="http://schemas.openxmlformats.org/officeDocument/2006/relationships/hyperlink" Target="https://dl-acm-org.ezproxy.utbm.fr/doi/10.1145/3094243.3094247#sec-ref" TargetMode="External"/><Relationship Id="rId14" Type="http://schemas.openxmlformats.org/officeDocument/2006/relationships/hyperlink" Target="https://www.youtube.com/watch?v=inN8seMm7UI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hiy-Shekhovtsov/tkteach" TargetMode="External"/><Relationship Id="rId2" Type="http://schemas.openxmlformats.org/officeDocument/2006/relationships/hyperlink" Target="https://www.kaggle.com/zhangyunsheng/defects-class-and-loc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bdhuma/6-basic-things-to-know-about-convolution-daef5e1bc411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10D22-03BE-4341-AD70-3309BA959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429" y="244651"/>
            <a:ext cx="6437700" cy="115552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 dirty="0"/>
              <a:t>Automatic Labeling For Welding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935E7-B6B8-46DD-BC7C-BF19FBA31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429" y="1645306"/>
            <a:ext cx="6546342" cy="3980807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Tutor:			    Pr. GABER Jaafar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Team:                                         BAMFO Kwabena</a:t>
            </a:r>
          </a:p>
          <a:p>
            <a:pPr algn="l"/>
            <a:r>
              <a:rPr lang="en-US" sz="2000" dirty="0"/>
              <a:t>			    BOU ABBOUD Mario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University:	                    </a:t>
            </a:r>
            <a:r>
              <a:rPr lang="en-US" sz="2000" dirty="0" err="1"/>
              <a:t>Université</a:t>
            </a:r>
            <a:r>
              <a:rPr lang="en-US" sz="2000" dirty="0"/>
              <a:t> Franche-Comté, STGI</a:t>
            </a:r>
          </a:p>
          <a:p>
            <a:pPr algn="l"/>
            <a:r>
              <a:rPr lang="en-US" sz="2000" dirty="0"/>
              <a:t>Major:		                    Internet Of Things: NETWORKS 	                                    And MOBILITY Bac +5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Subject:                                      Master 2 Final Project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1028" name="Picture 4" descr="Arc welding, industrial arm, industrial robot, robotic technology, welding  robot icon - Download on Iconfinder">
            <a:extLst>
              <a:ext uri="{FF2B5EF4-FFF2-40B4-BE49-F238E27FC236}">
                <a16:creationId xmlns:a16="http://schemas.microsoft.com/office/drawing/2014/main" id="{4213708B-E0BC-4559-A1F7-4B9463657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21" y="1044425"/>
            <a:ext cx="3432325" cy="34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8099CE0F-1253-4FA7-B97B-59257272BF4B}"/>
              </a:ext>
            </a:extLst>
          </p:cNvPr>
          <p:cNvSpPr txBox="1">
            <a:spLocks/>
          </p:cNvSpPr>
          <p:nvPr/>
        </p:nvSpPr>
        <p:spPr>
          <a:xfrm>
            <a:off x="3828904" y="5642004"/>
            <a:ext cx="2510028" cy="1231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Arial" panose="020B0604020202020204" pitchFamily="34" charset="0"/>
              </a:rPr>
              <a:t>Keywords: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dirty="0">
                <a:latin typeface="Arial" panose="020B0604020202020204" pitchFamily="34" charset="0"/>
              </a:rPr>
              <a:t>I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ndustry 4.0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Deep Learning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Image </a:t>
            </a:r>
            <a:r>
              <a:rPr lang="en-US" sz="1800" dirty="0">
                <a:latin typeface="Arial" panose="020B0604020202020204" pitchFamily="34" charset="0"/>
              </a:rPr>
              <a:t>P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rocessing</a:t>
            </a:r>
            <a:endParaRPr lang="en-US" sz="1800" dirty="0">
              <a:latin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Computer </a:t>
            </a:r>
            <a:r>
              <a:rPr lang="en-US" sz="1800" dirty="0">
                <a:latin typeface="Arial" panose="020B0604020202020204" pitchFamily="34" charset="0"/>
              </a:rPr>
              <a:t>V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ision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49360-EB23-4450-8BCB-AADE7A23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1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2E4EF8-A0CA-4860-8AFD-2AB4AA66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33" y="6031127"/>
            <a:ext cx="1691380" cy="755797"/>
          </a:xfrm>
          <a:prstGeom prst="rect">
            <a:avLst/>
          </a:prstGeom>
        </p:spPr>
      </p:pic>
      <p:pic>
        <p:nvPicPr>
          <p:cNvPr id="17" name="Picture 2" descr="The Bourgogne Franche-Comté Region and the FEDER support EIPHI research  activity - EIPHI Graduate school">
            <a:extLst>
              <a:ext uri="{FF2B5EF4-FFF2-40B4-BE49-F238E27FC236}">
                <a16:creationId xmlns:a16="http://schemas.microsoft.com/office/drawing/2014/main" id="{F2660803-D921-4CB5-A8C2-C92092B4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3" y="4598017"/>
            <a:ext cx="1868168" cy="186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-Site Project">
            <a:extLst>
              <a:ext uri="{FF2B5EF4-FFF2-40B4-BE49-F238E27FC236}">
                <a16:creationId xmlns:a16="http://schemas.microsoft.com/office/drawing/2014/main" id="{56FB8C95-2D6D-48EA-8C57-526775E3B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77" y="5103245"/>
            <a:ext cx="877102" cy="83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00F03-2C3D-4AEF-AA3C-CC366D1D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817DC-4ACD-4DF5-B6B6-D50E660A5183}" type="datetime1">
              <a:rPr lang="en-US" smtClean="0"/>
              <a:t>28-Jan-21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8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A528BD-FA5E-444A-9A31-15DB4C13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Art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A8DD93-403B-4893-9301-31862A0FB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Laser tracking</a:t>
            </a:r>
          </a:p>
          <a:p>
            <a:pPr lvl="1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Highly Accurate</a:t>
            </a:r>
          </a:p>
          <a:p>
            <a:pPr lvl="1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Widely Adopted</a:t>
            </a:r>
          </a:p>
          <a:p>
            <a:pPr lvl="1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Immune to ambient lighting conditions</a:t>
            </a:r>
          </a:p>
          <a:p>
            <a:pPr lvl="1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Depth detection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Mounting a laser on top of the arm reduces it’s accessibility 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Laser reflection off of metal surfaces causes error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6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0" indent="0">
              <a:buNone/>
            </a:pPr>
            <a:endParaRPr lang="en-US" sz="26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05614-CD62-42E1-ABA3-F361C97A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1F6B9-CC7E-4FA8-895D-DE333EED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6" y="1272382"/>
            <a:ext cx="1630070" cy="181927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87FC8-E13B-4D44-8960-88EF8888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2133F-EFB0-48B9-B9A2-284AF79E1827}" type="datetime1">
              <a:rPr lang="en-US" smtClean="0"/>
              <a:t>28-Jan-21</a:t>
            </a:fld>
            <a:endParaRPr lang="en-US" dirty="0"/>
          </a:p>
        </p:txBody>
      </p:sp>
      <p:pic>
        <p:nvPicPr>
          <p:cNvPr id="3074" name="Picture 2" descr="figure11">
            <a:extLst>
              <a:ext uri="{FF2B5EF4-FFF2-40B4-BE49-F238E27FC236}">
                <a16:creationId xmlns:a16="http://schemas.microsoft.com/office/drawing/2014/main" id="{018EAD7C-AD4A-4754-9C26-B4D7EB15D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2713098"/>
            <a:ext cx="3425513" cy="25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DE689F-C4B6-4B0A-AF94-61CE1D431D07}"/>
              </a:ext>
            </a:extLst>
          </p:cNvPr>
          <p:cNvSpPr txBox="1"/>
          <p:nvPr/>
        </p:nvSpPr>
        <p:spPr>
          <a:xfrm>
            <a:off x="8747796" y="5433020"/>
            <a:ext cx="2960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ABB 2400–16 robot </a:t>
            </a:r>
          </a:p>
          <a:p>
            <a:r>
              <a:rPr lang="en-US" dirty="0"/>
              <a:t>with MIG welding torch </a:t>
            </a:r>
          </a:p>
          <a:p>
            <a:r>
              <a:rPr lang="en-US" dirty="0"/>
              <a:t>and the OST CSS Weld-Sensor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3863EB-F2E0-488D-86D3-C0077BD3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4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59D6-2FE6-4328-B6E0-218A84FA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Art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96AC-CF26-4985-8BC2-666F0F75A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Image Processing (Sobel/Canny Edge detectors)</a:t>
            </a:r>
          </a:p>
          <a:p>
            <a:pPr lvl="1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Cheap Solution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2D images can’t detect depth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3D Images Requires Computational Power to generate 3D models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Noisy images lead to poor performance</a:t>
            </a:r>
          </a:p>
          <a:p>
            <a:pPr marL="0" indent="0">
              <a:buClr>
                <a:srgbClr val="FF0000"/>
              </a:buClr>
              <a:buNone/>
            </a:pPr>
            <a:endParaRPr lang="en-US" sz="2600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600" dirty="0"/>
              <a:t>Combination of lasers and cameras</a:t>
            </a:r>
          </a:p>
          <a:p>
            <a:pPr lvl="1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Increased accuracy</a:t>
            </a:r>
          </a:p>
          <a:p>
            <a:pPr lvl="1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Lower error rate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Increased cost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024DD-45B5-439D-8B38-14761C25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DBE1-3404-426A-8E9B-82357C247891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49F38-1DF7-4757-B072-0CD727C9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4" descr="How Image Edge Detection Works. This week's edition — edge detection in… |  by Aryaman Sharda | Medium">
            <a:extLst>
              <a:ext uri="{FF2B5EF4-FFF2-40B4-BE49-F238E27FC236}">
                <a16:creationId xmlns:a16="http://schemas.microsoft.com/office/drawing/2014/main" id="{8F39230A-CB33-4BFC-96EA-156004EB6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98" y="836613"/>
            <a:ext cx="2822404" cy="20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gure7">
            <a:extLst>
              <a:ext uri="{FF2B5EF4-FFF2-40B4-BE49-F238E27FC236}">
                <a16:creationId xmlns:a16="http://schemas.microsoft.com/office/drawing/2014/main" id="{639343C6-364B-45FF-90EE-69B725BC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3595689"/>
            <a:ext cx="3733932" cy="250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692634-D0CC-4C2E-A96E-305FD795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94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EC71-350A-417B-87B9-E9E0D6AE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Art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3EF2B-B6EC-45CA-A546-0E5FED78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5815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Machine Learning (CNN)</a:t>
            </a:r>
          </a:p>
          <a:p>
            <a:pPr lvl="1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Cheap Solution</a:t>
            </a:r>
          </a:p>
          <a:p>
            <a:pPr lvl="1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Trainable for low quality images (Distortion, Noise, Bad Lighting conditions)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Requires lots of images to train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Requires Computational Power in the training Stages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Still underdevelopment in academic institutions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Not enough professional data to train models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600" dirty="0"/>
              <a:t>It combines the accuracy of lasers and sophisticated sensors with the low cost and flexibility of image processing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2A901-1893-4B0D-8867-580864A5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16D3-499C-499F-941C-2700A01CB206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B9219-AD3F-4713-960E-3C43E72F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CA413-4B5F-46F1-9EDA-37E29A25E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50" y="3000375"/>
            <a:ext cx="3586100" cy="238923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D669AF-71BB-4352-BF11-357F30CC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1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C6059-C288-461D-AB98-CBE047AD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F588E-17E9-4133-A06A-5171CCD8D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Deep Learning Approach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65A8-1FC9-4E6D-80A7-4A8E6D00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CB783EC-DA16-47FA-9382-82CCBB0F3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" y="3463338"/>
            <a:ext cx="3243601" cy="2001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A8C96-83F7-4721-A6DD-47A33D830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67" y="3463338"/>
            <a:ext cx="3280735" cy="21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9279C-0008-4401-BF27-F7ED25D8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83" y="3463338"/>
            <a:ext cx="3011968" cy="1862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1577EC-48FA-4A03-8990-F9EBF3F80609}"/>
              </a:ext>
            </a:extLst>
          </p:cNvPr>
          <p:cNvSpPr txBox="1"/>
          <p:nvPr/>
        </p:nvSpPr>
        <p:spPr>
          <a:xfrm>
            <a:off x="1117069" y="2782669"/>
            <a:ext cx="2493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footage of a complex workpiece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1A1E8A-4EC3-4392-AB1B-AF12EC8D9728}"/>
              </a:ext>
            </a:extLst>
          </p:cNvPr>
          <p:cNvCxnSpPr>
            <a:cxnSpLocks/>
          </p:cNvCxnSpPr>
          <p:nvPr/>
        </p:nvCxnSpPr>
        <p:spPr>
          <a:xfrm>
            <a:off x="3807932" y="4521895"/>
            <a:ext cx="647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F2AD9F-0F06-4035-AE2A-90A8A11D52BE}"/>
              </a:ext>
            </a:extLst>
          </p:cNvPr>
          <p:cNvSpPr txBox="1"/>
          <p:nvPr/>
        </p:nvSpPr>
        <p:spPr>
          <a:xfrm>
            <a:off x="4923694" y="2782669"/>
            <a:ext cx="249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 it to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E74F2-A55A-4B14-9765-A66B3950274C}"/>
              </a:ext>
            </a:extLst>
          </p:cNvPr>
          <p:cNvSpPr txBox="1"/>
          <p:nvPr/>
        </p:nvSpPr>
        <p:spPr>
          <a:xfrm>
            <a:off x="9084327" y="2782669"/>
            <a:ext cx="249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welding lines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CF7441-E7EF-4A3B-8235-33BAA6272215}"/>
              </a:ext>
            </a:extLst>
          </p:cNvPr>
          <p:cNvCxnSpPr>
            <a:cxnSpLocks/>
          </p:cNvCxnSpPr>
          <p:nvPr/>
        </p:nvCxnSpPr>
        <p:spPr>
          <a:xfrm>
            <a:off x="7962900" y="4394363"/>
            <a:ext cx="647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65C912D-C1A6-4585-BFBE-39988303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DD27-637C-45F7-BEC3-97C802B37C99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9C6A366-1E14-428C-A909-F66A95CC5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3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6BCE-ACB3-4EB6-B57D-7873C34B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Implemented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D428-81A0-4312-99C5-EE584789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Problems with the deep learning approach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/>
              <a:t>Training a model on a single welding line for a specific workpiece requires thousands of images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/>
              <a:t>Faurecia is a worldwide auto-parts maker having thousands of workpieces in their inventory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/>
              <a:t>Each new workpiece requires a new model to train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/>
              <a:t>Large scale adoption requires labeling </a:t>
            </a:r>
            <a:r>
              <a:rPr lang="en-US" b="1" u="sng" dirty="0"/>
              <a:t>millions</a:t>
            </a:r>
            <a:r>
              <a:rPr lang="en-US" dirty="0"/>
              <a:t> of images regularly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u="sng" dirty="0"/>
              <a:t>Manual Labeling </a:t>
            </a:r>
            <a:r>
              <a:rPr lang="en-US" dirty="0"/>
              <a:t>is </a:t>
            </a:r>
            <a:r>
              <a:rPr lang="en-US" b="1" u="sng" dirty="0"/>
              <a:t>not</a:t>
            </a:r>
            <a:r>
              <a:rPr lang="en-US" dirty="0"/>
              <a:t> a feasible option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85DD1-481B-48FD-A55D-6FDB4373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1DBD8-335B-44F4-AA4F-E81189162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A066-F947-4660-8985-B0F73B8583F5}" type="datetime1">
              <a:rPr lang="en-US" smtClean="0"/>
              <a:t>28-Jan-21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8E74F-2E1D-4116-8B39-4065F7FE3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37" y="4594016"/>
            <a:ext cx="2812163" cy="158294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F06F09-978D-46A3-A078-D2262F9B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14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A236-B307-4417-9785-E30F2780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In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9391-4720-40F4-83FB-8323C697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 deep learning, data labeling is the process of identifying raw data and adding meaningful labels to provide context so that the model can learn from 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Labeling techniques include: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A21CB-8550-4B24-8F10-4B9215FF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15</a:t>
            </a:fld>
            <a:endParaRPr lang="en-US" dirty="0"/>
          </a:p>
        </p:txBody>
      </p:sp>
      <p:pic>
        <p:nvPicPr>
          <p:cNvPr id="9218" name="Picture 2" descr="The Tool That Will Help You Build Training Sets of Object Detection  Algorithms | by Muhammad Ryan | Data Driven Investor | Medium">
            <a:extLst>
              <a:ext uri="{FF2B5EF4-FFF2-40B4-BE49-F238E27FC236}">
                <a16:creationId xmlns:a16="http://schemas.microsoft.com/office/drawing/2014/main" id="{98F1ED27-2F0E-47AB-92B6-AD47F6B83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" y="4213879"/>
            <a:ext cx="2650927" cy="199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44B73-7AB8-458E-B2DC-B9FF7B5875BC}"/>
              </a:ext>
            </a:extLst>
          </p:cNvPr>
          <p:cNvSpPr txBox="1"/>
          <p:nvPr/>
        </p:nvSpPr>
        <p:spPr>
          <a:xfrm>
            <a:off x="4821124" y="3880905"/>
            <a:ext cx="244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Semantic Segmentation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1944F-A81A-47C3-89A4-D2BC7CCB832A}"/>
              </a:ext>
            </a:extLst>
          </p:cNvPr>
          <p:cNvSpPr txBox="1"/>
          <p:nvPr/>
        </p:nvSpPr>
        <p:spPr>
          <a:xfrm>
            <a:off x="838200" y="3880904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Bounding Boxes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5360A-EC4F-4E18-83A9-1FA972076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0" y="4335961"/>
            <a:ext cx="2486881" cy="1658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F6F20-ADD2-4E50-A0E5-5B75530360E2}"/>
              </a:ext>
            </a:extLst>
          </p:cNvPr>
          <p:cNvSpPr txBox="1"/>
          <p:nvPr/>
        </p:nvSpPr>
        <p:spPr>
          <a:xfrm>
            <a:off x="9093398" y="3880904"/>
            <a:ext cx="182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Point Annotation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24F99-0831-4F61-A542-BC53727B4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468" y="4294336"/>
            <a:ext cx="3053462" cy="203471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4330A-4DF4-453A-8F62-5154045D5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EC1C-AA83-4617-8A73-4C1C2CA90148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E51865-1EAD-4B77-9056-802BE8463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93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E460-1A46-4184-9044-179F08E0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 and Automatic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1220-78EC-4E97-82C2-789A46EAA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3425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Manual Labeling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Highly scalable (Workers need zero experience)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Highly flexible (Humans can label anything)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/>
              <a:t>High Cost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Automatic Labeling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Faster than humans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Cheaper than humans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/>
              <a:t>Low flexibility (New classes need time to be learned)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5261B-93E5-4C2D-ACBD-8D2A3D1C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16</a:t>
            </a:fld>
            <a:endParaRPr lang="en-US" dirty="0"/>
          </a:p>
        </p:txBody>
      </p:sp>
      <p:pic>
        <p:nvPicPr>
          <p:cNvPr id="10244" name="Picture 4" descr="Hosted Call Center Software versus Standard Telephone – browse.sg">
            <a:extLst>
              <a:ext uri="{FF2B5EF4-FFF2-40B4-BE49-F238E27FC236}">
                <a16:creationId xmlns:a16="http://schemas.microsoft.com/office/drawing/2014/main" id="{614987DD-6733-49EC-A093-1D455D14B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1825625"/>
            <a:ext cx="4381500" cy="206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74F2-6E3C-4323-AA8C-8262C1A44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24C0-1F3F-457F-924E-A515381EF854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4B7DE-DB19-40A7-B4A1-9C99F827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6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0D34-8DA9-4D8F-BFFD-4BC39AAC2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Project’s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995BB-49B7-4042-AC19-581D6772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589054-ED4A-4F66-B490-4F573BA4C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91CFE-052E-42D6-B3E2-96C9332AC9FB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BB9C3-6867-4328-BA2F-3A5322CE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36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2CFE-BAC2-4CBE-AEA5-97C5D00A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7AA0E-CBFF-4FBF-84BD-9C33AE0D7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Develop an algorithm that can classify images and label them automatically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Develop an interface to operate this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E4321-EB7A-42DD-AA79-BE8C3659B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70E3B-3422-4E8A-AC2A-31EC89E220BA}"/>
              </a:ext>
            </a:extLst>
          </p:cNvPr>
          <p:cNvSpPr txBox="1"/>
          <p:nvPr/>
        </p:nvSpPr>
        <p:spPr>
          <a:xfrm>
            <a:off x="712210" y="4000017"/>
            <a:ext cx="189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Unlabeled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A04DD0-BEA1-4F26-9FBB-55A87E855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4" y="4590254"/>
            <a:ext cx="3041220" cy="1423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D0078-D76A-444D-A974-E4B999CF6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33" y="4590250"/>
            <a:ext cx="3041221" cy="1423197"/>
          </a:xfrm>
          <a:prstGeom prst="rect">
            <a:avLst/>
          </a:prstGeom>
        </p:spPr>
      </p:pic>
      <p:pic>
        <p:nvPicPr>
          <p:cNvPr id="8196" name="Picture 4" descr="Experts on the Pros and Cons of Algorithms | Pew Research Center">
            <a:extLst>
              <a:ext uri="{FF2B5EF4-FFF2-40B4-BE49-F238E27FC236}">
                <a16:creationId xmlns:a16="http://schemas.microsoft.com/office/drawing/2014/main" id="{8B004632-F715-4AFB-B25D-5013897C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604" y="4709706"/>
            <a:ext cx="2486025" cy="12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A4C5E9-C483-40BA-B76E-5989EF2A4EB6}"/>
              </a:ext>
            </a:extLst>
          </p:cNvPr>
          <p:cNvSpPr txBox="1"/>
          <p:nvPr/>
        </p:nvSpPr>
        <p:spPr>
          <a:xfrm>
            <a:off x="5214447" y="4000017"/>
            <a:ext cx="11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Algorithm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5E5FB-32CE-4F20-8969-6CB660C3008D}"/>
              </a:ext>
            </a:extLst>
          </p:cNvPr>
          <p:cNvSpPr txBox="1"/>
          <p:nvPr/>
        </p:nvSpPr>
        <p:spPr>
          <a:xfrm>
            <a:off x="8965131" y="4005451"/>
            <a:ext cx="16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Labeled Images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5E0562-06D0-4A4E-ACF6-3676103B5E02}"/>
              </a:ext>
            </a:extLst>
          </p:cNvPr>
          <p:cNvCxnSpPr>
            <a:cxnSpLocks/>
          </p:cNvCxnSpPr>
          <p:nvPr/>
        </p:nvCxnSpPr>
        <p:spPr>
          <a:xfrm>
            <a:off x="3646007" y="5220688"/>
            <a:ext cx="647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F3FEB9-65DD-49BA-949F-155AC0793F70}"/>
              </a:ext>
            </a:extLst>
          </p:cNvPr>
          <p:cNvCxnSpPr>
            <a:cxnSpLocks/>
          </p:cNvCxnSpPr>
          <p:nvPr/>
        </p:nvCxnSpPr>
        <p:spPr>
          <a:xfrm>
            <a:off x="7465532" y="5261268"/>
            <a:ext cx="647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56E596-A408-4D1C-B115-316167A3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C28-524B-4C4F-AA4C-383029F1C59D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DCE6C-1E7F-4A49-BDAF-6B0430A1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97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7C0D-9917-4EA4-830F-ED9951C5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3D22-C1BF-4420-95C2-FD6AC6333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991168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Develop a state of the art welding model capable of detecting welding lines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an image processing algorithm using Canny edge detector to detect welding lines on images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these 2 algorithms on unlabeled images and: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If they give the same answer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Label the image as they predicted (</a:t>
            </a:r>
            <a:r>
              <a:rPr lang="en-US" i="1" dirty="0"/>
              <a:t>Certain Images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Else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Leave the image for manual labeling (</a:t>
            </a:r>
            <a:r>
              <a:rPr lang="en-US" i="1" dirty="0"/>
              <a:t>Uncertain Images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485A-EEE6-4429-AEF0-D35C0B1D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6356C-0220-4EA7-8E96-0E3E2A7C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5" y="1027906"/>
            <a:ext cx="2835164" cy="188892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D0F8A-162A-45BD-AFB8-BBAE041D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D6D-A818-405E-8764-240AC3A24131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188B99-952E-4CF1-B4E7-54AFDBCE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BDC0D-CF3F-4EA1-9D57-A4036CBA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614" y="3111935"/>
            <a:ext cx="3625108" cy="8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0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BE49-43F0-4253-B80F-8618912F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1354B-91CF-49D1-81DF-48E51DF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29FC3C-F72E-43F6-A017-378C68974854}"/>
              </a:ext>
            </a:extLst>
          </p:cNvPr>
          <p:cNvSpPr txBox="1">
            <a:spLocks/>
          </p:cNvSpPr>
          <p:nvPr/>
        </p:nvSpPr>
        <p:spPr>
          <a:xfrm>
            <a:off x="868928" y="4903069"/>
            <a:ext cx="2585885" cy="629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Mario BOU ABBOUD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C3CFF7-A462-4716-A53B-14D22D0F86CF}"/>
              </a:ext>
            </a:extLst>
          </p:cNvPr>
          <p:cNvSpPr txBox="1">
            <a:spLocks/>
          </p:cNvSpPr>
          <p:nvPr/>
        </p:nvSpPr>
        <p:spPr>
          <a:xfrm>
            <a:off x="3438830" y="4899839"/>
            <a:ext cx="2585885" cy="629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Kwabena BAMFO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022051-9C56-4D3D-B04D-5D6FD37CDE86}"/>
              </a:ext>
            </a:extLst>
          </p:cNvPr>
          <p:cNvSpPr txBox="1">
            <a:spLocks/>
          </p:cNvSpPr>
          <p:nvPr/>
        </p:nvSpPr>
        <p:spPr>
          <a:xfrm>
            <a:off x="6538449" y="4904683"/>
            <a:ext cx="2585885" cy="99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Prof. Jaafar GABER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Instructor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5719DF-8D66-4D70-99F7-5AEDBCEB6FBD}"/>
              </a:ext>
            </a:extLst>
          </p:cNvPr>
          <p:cNvSpPr txBox="1">
            <a:spLocks/>
          </p:cNvSpPr>
          <p:nvPr/>
        </p:nvSpPr>
        <p:spPr>
          <a:xfrm>
            <a:off x="9456168" y="4903068"/>
            <a:ext cx="2027909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Theo SAIFY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Faurecia's Representative</a:t>
            </a:r>
            <a:r>
              <a:rPr lang="en-US" sz="22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DC55C1-9608-4C3C-BCFA-A45E57A8F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5" y="1890941"/>
            <a:ext cx="2664543" cy="2664543"/>
          </a:xfrm>
          <a:prstGeom prst="rect">
            <a:avLst/>
          </a:prstGeom>
        </p:spPr>
      </p:pic>
      <p:pic>
        <p:nvPicPr>
          <p:cNvPr id="1026" name="Picture 2" descr="Profile photo of Kwabena A. Bamfo">
            <a:extLst>
              <a:ext uri="{FF2B5EF4-FFF2-40B4-BE49-F238E27FC236}">
                <a16:creationId xmlns:a16="http://schemas.microsoft.com/office/drawing/2014/main" id="{5CFA6E0B-C3A1-48FF-BBE0-095BF8B9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502" y="1890941"/>
            <a:ext cx="2664543" cy="26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o Saify (@TheoSaify) | Twitter">
            <a:extLst>
              <a:ext uri="{FF2B5EF4-FFF2-40B4-BE49-F238E27FC236}">
                <a16:creationId xmlns:a16="http://schemas.microsoft.com/office/drawing/2014/main" id="{6CA80F72-CC5F-43FC-877B-B15E3910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739" y="1818407"/>
            <a:ext cx="2664543" cy="26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0+من الملفات الشخصية لـ “Jaafar”">
            <a:extLst>
              <a:ext uri="{FF2B5EF4-FFF2-40B4-BE49-F238E27FC236}">
                <a16:creationId xmlns:a16="http://schemas.microsoft.com/office/drawing/2014/main" id="{B0AF63FE-3F76-4D1C-BF5F-8532E304A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2" y="1858987"/>
            <a:ext cx="2664542" cy="266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D7DD3-841B-4258-8F09-69586164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66BA-26FB-48AC-8E07-669825BAE365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B16A-1F8E-4DEA-8732-BAF5F25A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29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7C0D-9917-4EA4-830F-ED9951C5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3D22-C1BF-4420-95C2-FD6AC6333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121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Design an interface for easy labeling uncertain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Design a main interface to easily access the whole algorithm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485A-EEE6-4429-AEF0-D35C0B1D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D2D95-8A4B-4B1B-AFF0-AB2D91BC1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9" y="1563021"/>
            <a:ext cx="7713289" cy="357792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D86973-30C5-4A72-86EF-F6C81525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717B7-BD27-40DD-8CA1-F5075E22E41D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A9F1F5-FCD7-471E-9A50-E1D0E634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12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5654-C72F-4A93-A8FB-D647EFFA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9CF2B-6DA5-478D-B859-C537ABA0A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42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Learning Model</a:t>
            </a:r>
          </a:p>
          <a:p>
            <a:pPr lvl="1"/>
            <a:r>
              <a:rPr lang="en-US" dirty="0"/>
              <a:t>Achieving a high level of generalization to label correctly across a wide range of:</a:t>
            </a:r>
          </a:p>
          <a:p>
            <a:pPr lvl="2"/>
            <a:r>
              <a:rPr lang="en-US" dirty="0"/>
              <a:t>Workpieces</a:t>
            </a:r>
          </a:p>
          <a:p>
            <a:pPr lvl="2"/>
            <a:r>
              <a:rPr lang="en-US" dirty="0"/>
              <a:t>Surfaces</a:t>
            </a:r>
          </a:p>
          <a:p>
            <a:pPr lvl="2"/>
            <a:r>
              <a:rPr lang="en-US" dirty="0"/>
              <a:t>Lighting conditions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Canny Edge Detector</a:t>
            </a:r>
          </a:p>
          <a:p>
            <a:pPr lvl="1"/>
            <a:r>
              <a:rPr lang="en-US" dirty="0"/>
              <a:t>Noisy images have low contrast making edge detection for canny almost impossible</a:t>
            </a:r>
          </a:p>
          <a:p>
            <a:pPr lvl="1"/>
            <a:r>
              <a:rPr lang="en-US" dirty="0"/>
              <a:t>Automating input parameter for Canny based on image brightness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FC6C-C365-4C79-BCD4-6B6E60569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337719"/>
            <a:ext cx="1828800" cy="1371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93181-2021-4AA0-BDDA-D3DFC266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4F81BB-24F7-401D-8E04-9A036E0F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4EE9-381C-42A5-86A1-7618773F584C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72E23F-F5B4-48D7-BD7F-6F40AEA4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B41241-FF08-41F5-8959-7DF03AA6E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Solution’s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69A56-325A-4625-848E-50619800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909F-141B-4541-A6A5-F3D80AB5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890D-1D62-4374-81BB-2DAFC4E9A27A}" type="datetime1">
              <a:rPr lang="en-US" smtClean="0"/>
              <a:t>28-Jan-21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AAD1D-0312-4CF5-A890-ECE0DA04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</p:spTree>
    <p:extLst>
      <p:ext uri="{BB962C8B-B14F-4D97-AF65-F5344CB8AC3E}">
        <p14:creationId xmlns:p14="http://schemas.microsoft.com/office/powerpoint/2010/main" val="1545814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97AEEE-1636-4319-9F6E-08A34C7C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1382AB-31DE-44AC-9768-EAD412A6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23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15F5A-751E-4AC1-A396-4B6E5B20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6E70-CD22-4E41-AF60-3CA85432B9E0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28689-C2E1-47D3-9160-80F935AE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06EE7-E440-402D-AE52-582301D9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718" y="238507"/>
            <a:ext cx="6052982" cy="57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05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C885-ACC7-44E3-BB81-18A442DD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Architectural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F5355-348E-4426-9A82-36E43E3F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1C78-7546-4F06-8F26-75843D16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2D38D-5B98-4FC3-B9EC-F9C96FA83418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B395B-8FF3-4EEB-9682-09B9021D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pic>
        <p:nvPicPr>
          <p:cNvPr id="7" name="Picture 6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4464FD7-7FBA-6E40-A5E4-1CC4B4291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923"/>
            <a:ext cx="12192000" cy="41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4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F0F4-693F-4B54-A34B-50397570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Architectural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C76C2-1CF2-4781-986B-FA055AAC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60308-4AE4-4D04-97DC-6DC95EE25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C6AE5-26CA-4F78-9B4F-9C6A4A470D14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C3910-8557-435C-9B3C-B584B9F6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86681B8-8002-294D-8D7F-ED37E28A6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450"/>
            <a:ext cx="12192000" cy="47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75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2BA-97C6-4E23-9AB8-247D7156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(Agile Methodology)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36A3D-6F22-410D-8F91-451F023D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7C2B8-1F68-4042-BFA4-AB50A257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9247E-3A7B-423A-AFAA-08EBA5CF18BC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52DB9-A4A2-4226-A247-F46C3346D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E7C126-83FC-444A-AC89-82CB9900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118"/>
            <a:ext cx="12192000" cy="43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89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5311DE-3143-4CC4-90DA-5A13A247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7C86C1-B523-4CF9-BB95-887593710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882775"/>
            <a:ext cx="4429125" cy="25177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Inference interface: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 new workpiece just arrived to the welding station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technician checks the workpiece’s serial number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AC924-8446-4684-A0E9-BC1C76B2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27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20371E-788E-4D15-AD45-3BFC11F82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C2DD0-9429-4687-8489-F94F77F7FBD9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3711F-591E-436D-B2CB-74114B13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9989CE-7EE1-4698-A13A-A5504084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41" y="0"/>
            <a:ext cx="5593448" cy="2659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3D35FD-C356-4060-B9C8-9FD693D58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341" y="2659881"/>
            <a:ext cx="5591371" cy="2601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51085-3524-4589-B6A6-F4626DED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996" y="5255283"/>
            <a:ext cx="5596716" cy="7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90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5311DE-3143-4CC4-90DA-5A13A247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7C86C1-B523-4CF9-BB95-887593710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6" y="1834356"/>
            <a:ext cx="4438649" cy="2517775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Labeling interface: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engineers have collected thousands of images of a new workpiece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They need to label all that data to train their new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AC924-8446-4684-A0E9-BC1C76B2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28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74EC7-AE14-4E0E-8A5B-A006EB53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7727-10FD-4613-9C4C-30B956D1CE42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9C6AC-B0AD-40D9-B16B-14A61F998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DAE43F-9649-46E5-87EC-964F8C59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872" y="4188804"/>
            <a:ext cx="7053128" cy="1790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90846F-BDCB-46E0-9E8B-A8293A87E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872" y="0"/>
            <a:ext cx="7053128" cy="41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72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DC13-D1D7-4199-83E1-339E7D38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Proof Of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8A319-2F8C-4DCF-BC37-745992A1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6130D-16FD-4F82-BBAE-3CDD3B39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7BE0-F55E-4693-A206-215ACAC068AB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F852-3FBC-431C-9886-2004D6B9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5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467C-4546-4721-A9AE-7B387569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F063-BBC7-4BEE-84A8-5BB5793E1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3"/>
            <a:ext cx="10515600" cy="4978402"/>
          </a:xfrm>
        </p:spPr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</a:t>
            </a:r>
          </a:p>
          <a:p>
            <a:pPr lvl="1"/>
            <a:r>
              <a:rPr lang="en-US" dirty="0"/>
              <a:t>Introduction To Industrial Welding</a:t>
            </a:r>
          </a:p>
          <a:p>
            <a:pPr lvl="1"/>
            <a:r>
              <a:rPr lang="en-US" dirty="0"/>
              <a:t>Robotic Welding Today</a:t>
            </a:r>
          </a:p>
          <a:p>
            <a:pPr lvl="1"/>
            <a:r>
              <a:rPr lang="en-US" dirty="0"/>
              <a:t>Inaccurate Welding Problem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State Of The Art</a:t>
            </a:r>
          </a:p>
          <a:p>
            <a:pPr lvl="1"/>
            <a:r>
              <a:rPr lang="en-US" dirty="0"/>
              <a:t>Laser Tracking, </a:t>
            </a:r>
            <a:r>
              <a:rPr lang="en-US" sz="2400" dirty="0"/>
              <a:t>Image Processing Tools, Machine Learning</a:t>
            </a:r>
            <a:endParaRPr lang="en-US" dirty="0"/>
          </a:p>
          <a:p>
            <a:pPr lvl="1"/>
            <a:r>
              <a:rPr lang="en-US" dirty="0"/>
              <a:t>Current Implemented 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Project’s Objectives</a:t>
            </a:r>
          </a:p>
          <a:p>
            <a:pPr lvl="1"/>
            <a:r>
              <a:rPr lang="en-US" dirty="0"/>
              <a:t>Automatic Annotator/Labeler</a:t>
            </a:r>
          </a:p>
          <a:p>
            <a:pPr lvl="1"/>
            <a:r>
              <a:rPr lang="en-US" dirty="0"/>
              <a:t>Easy To Use interface</a:t>
            </a:r>
          </a:p>
          <a:p>
            <a:pPr lvl="1"/>
            <a:r>
              <a:rPr lang="en-US" dirty="0"/>
              <a:t>Challenges</a:t>
            </a:r>
          </a:p>
          <a:p>
            <a:pPr lvl="1"/>
            <a:r>
              <a:rPr lang="en-US" dirty="0"/>
              <a:t>Our Solution: Improved Canny Edge Detector + CNN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Solution’s Architecture</a:t>
            </a:r>
          </a:p>
          <a:p>
            <a:pPr lvl="1"/>
            <a:r>
              <a:rPr lang="en-US" dirty="0"/>
              <a:t>Scenarios</a:t>
            </a:r>
          </a:p>
          <a:p>
            <a:pPr lvl="1"/>
            <a:r>
              <a:rPr lang="en-US" dirty="0"/>
              <a:t>Hardware Architectural Diagram</a:t>
            </a:r>
          </a:p>
          <a:p>
            <a:pPr lvl="1"/>
            <a:r>
              <a:rPr lang="en-US" dirty="0"/>
              <a:t>Software Architectural Diagram</a:t>
            </a:r>
          </a:p>
          <a:p>
            <a:pPr lvl="1"/>
            <a:r>
              <a:rPr lang="en-US" dirty="0"/>
              <a:t>GANTT</a:t>
            </a:r>
          </a:p>
          <a:p>
            <a:pPr lvl="1"/>
            <a:r>
              <a:rPr lang="en-US" dirty="0"/>
              <a:t>Sequence Diagrams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Proof Of Concept</a:t>
            </a:r>
          </a:p>
          <a:p>
            <a:pPr lvl="1"/>
            <a:r>
              <a:rPr lang="en-US" dirty="0"/>
              <a:t>Algorithmic Implementation </a:t>
            </a:r>
          </a:p>
          <a:p>
            <a:pPr lvl="1"/>
            <a:r>
              <a:rPr lang="en-US" dirty="0"/>
              <a:t>Results: Accuracy, Performance</a:t>
            </a:r>
          </a:p>
          <a:p>
            <a:pPr lvl="1"/>
            <a:r>
              <a:rPr lang="en-US" dirty="0"/>
              <a:t>Live Demo</a:t>
            </a:r>
          </a:p>
          <a:p>
            <a:pPr lvl="1"/>
            <a:r>
              <a:rPr lang="en-US" dirty="0"/>
              <a:t>Conclusion: Experience, Skills, Application in IOT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B882E-1F58-401E-883E-1ABE869C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FCDAC-8AD4-4F87-9B06-A450C7A3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36BB-D7C6-406E-8F40-3CB1F75F8778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55777-9717-41C8-BAB7-85728557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2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5014-0DDB-437F-AF7D-50AF8BD4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05110-703F-4508-8EA1-F930C9D98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Canny Edge Detector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Improved Canny Algorithm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Improved Canny 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Improved Canny Demo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Deep Learning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Xception</a:t>
            </a:r>
            <a:r>
              <a:rPr lang="en-US" dirty="0"/>
              <a:t> Code and 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ResNet</a:t>
            </a:r>
            <a:r>
              <a:rPr lang="en-US" dirty="0"/>
              <a:t> Code and 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Inception Code and 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Inception Demo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29519-767B-4043-A0B2-2B05FB7FC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932B-1023-4E53-B607-CE98F22E7A65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BA5B4-F454-4174-A46F-CD1EE4353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26CF9-ED21-463F-913B-4C86798E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30</a:t>
            </a:fld>
            <a:endParaRPr lang="en-US" dirty="0"/>
          </a:p>
        </p:txBody>
      </p:sp>
      <p:pic>
        <p:nvPicPr>
          <p:cNvPr id="6146" name="Picture 2" descr="Canny Edge Detection Step by Step in Python — Computer Vision | by Sofiane  Sahir | Towards Data Science">
            <a:extLst>
              <a:ext uri="{FF2B5EF4-FFF2-40B4-BE49-F238E27FC236}">
                <a16:creationId xmlns:a16="http://schemas.microsoft.com/office/drawing/2014/main" id="{4F267D00-B7AB-43FC-BF3E-DCF06CAC0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7" y="1462087"/>
            <a:ext cx="3169993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What Is Deep Learning AI? A Simple Guide With 8 Practical Examples">
            <a:extLst>
              <a:ext uri="{FF2B5EF4-FFF2-40B4-BE49-F238E27FC236}">
                <a16:creationId xmlns:a16="http://schemas.microsoft.com/office/drawing/2014/main" id="{C93A7859-852B-4C68-937D-8CBA87D03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6" y="4001294"/>
            <a:ext cx="3169994" cy="210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018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BD47-EE2F-4A32-85B5-9093F10A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17C8-D236-412B-B3D1-9958D9420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Canny edge detector is an edge detection operator that uses a multi-stage algorithm to detect a wide range of edges in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83090-142D-461E-91D1-9D20B8D2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C0FD8-CEA4-4FB6-931A-9ABFEA2F4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3514725"/>
            <a:ext cx="48768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DF12F0-57FF-4B0D-9129-0DFF29B4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4242-720B-4BB8-AD64-4FA67E4EFA0F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69BEB1-AD25-4475-AEF5-95945DC6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0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35D0-5EF5-41D8-91E1-784BFD47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Canny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AED3-6C3E-4D0E-AF74-6F934D05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Increase the Image’s Contrast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Quantify image’s brightness by summing the image’s pixels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Map the brightness score to the low and high threshold of the Canny Function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Canny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Hough Transform to bolden the edges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BA1B2-381D-4325-A3D0-FA5E7674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Google Shape;197;p37">
            <a:extLst>
              <a:ext uri="{FF2B5EF4-FFF2-40B4-BE49-F238E27FC236}">
                <a16:creationId xmlns:a16="http://schemas.microsoft.com/office/drawing/2014/main" id="{71A72F23-A9A6-417B-8058-57AA6AB46C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2825" y="1690688"/>
            <a:ext cx="3886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5532D-69CC-4D6D-A1F8-238C0513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752" y="2509838"/>
            <a:ext cx="1688200" cy="102542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35F9D4-0641-4544-BFFA-82AB895F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AD11-FAEB-4536-9503-7FD90B84AFCA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A0E837-7207-4DDF-A3E0-A7402271E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30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35D0-5EF5-41D8-91E1-784BFD47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Canny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AED3-6C3E-4D0E-AF74-6F934D05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Increase the Image’s Contrast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Quantify image’s brightness by summing the image’s pixels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Map the brightness score to the low and high threshold of the Canny Function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Canny to the image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Hough Transform to bolden the edges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BA1B2-381D-4325-A3D0-FA5E7674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E4D6E-DE98-410C-A115-EC6F113D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12" y="837651"/>
            <a:ext cx="2815003" cy="1794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1669AD-69F9-4798-BBD6-24002FA4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860" y="3127598"/>
            <a:ext cx="3279847" cy="3117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90F56B-0288-4FE9-8F08-63A5E4361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11" y="4068985"/>
            <a:ext cx="5033964" cy="4014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0CE922-8921-44DB-810A-83072AC5C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349" y="4819650"/>
            <a:ext cx="4839066" cy="35242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0B4BC-2671-459B-BF54-525CA20B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693B-7952-4FE8-8AA2-7E0EF1EEE256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931A9-4DC2-4B3B-8D8E-D276788C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09DCB-EB8B-4A4B-9F2D-1BDBE0511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49" y="5623719"/>
            <a:ext cx="45624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44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0564-3907-4097-9006-4C3823A80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Canny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56C0E-3021-49EE-8B49-828CD78B2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99% Accuracy on esthetic dataset (Found on the web)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50% to 70% Accuracy on the real dataset (Provided by Faurecia)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C54D8-9154-4D97-9C52-45C93713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2F8FF-1AC7-4A2A-ABB4-DD0A78CA2600}"/>
              </a:ext>
            </a:extLst>
          </p:cNvPr>
          <p:cNvSpPr txBox="1"/>
          <p:nvPr/>
        </p:nvSpPr>
        <p:spPr>
          <a:xfrm>
            <a:off x="7630460" y="3059668"/>
            <a:ext cx="19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Faurecia’s Dataset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4B39B-F369-4625-AE82-4FEA146989BC}"/>
              </a:ext>
            </a:extLst>
          </p:cNvPr>
          <p:cNvSpPr txBox="1"/>
          <p:nvPr/>
        </p:nvSpPr>
        <p:spPr>
          <a:xfrm>
            <a:off x="1576133" y="3244334"/>
            <a:ext cx="189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Unlabeled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B28B02-0CD3-4C80-81D6-C160C0FA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" y="4001294"/>
            <a:ext cx="5672138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50D53-C97A-496D-905E-FF610E8A2FF2}"/>
              </a:ext>
            </a:extLst>
          </p:cNvPr>
          <p:cNvSpPr txBox="1"/>
          <p:nvPr/>
        </p:nvSpPr>
        <p:spPr>
          <a:xfrm>
            <a:off x="2812026" y="3246792"/>
            <a:ext cx="6253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CC61D76-9F50-443C-8571-7C3AF4DEA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3062-3C0C-4815-A4AE-D50B64F07F4F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DAB153B-3C6A-4633-A3A9-60F18B31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pic>
        <p:nvPicPr>
          <p:cNvPr id="12" name="Google Shape;208;p38">
            <a:extLst>
              <a:ext uri="{FF2B5EF4-FFF2-40B4-BE49-F238E27FC236}">
                <a16:creationId xmlns:a16="http://schemas.microsoft.com/office/drawing/2014/main" id="{D50DE312-63C7-49C8-873F-C9EF99544E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233" y="3563937"/>
            <a:ext cx="5391266" cy="2475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8318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C8B3-FA7F-4361-81C1-1E3ABC72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For Improved Canny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2D59E-4B6C-4A3E-B0D5-449C6E21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71451F-29F8-4FD3-8CB8-FC9E825D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99CE-99FE-420A-A2C7-8B88D5E10BA9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0EF1-5997-4C1D-BB00-8DAE7392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pic>
        <p:nvPicPr>
          <p:cNvPr id="7" name="final_6011c1df62705b0085e678e9_960981">
            <a:hlinkClick r:id="" action="ppaction://media"/>
            <a:extLst>
              <a:ext uri="{FF2B5EF4-FFF2-40B4-BE49-F238E27FC236}">
                <a16:creationId xmlns:a16="http://schemas.microsoft.com/office/drawing/2014/main" id="{43DA99AE-81B2-4BBC-82D0-6CDBB63BA2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047" y="1477461"/>
            <a:ext cx="9753600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6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0938-DF2A-4C00-8713-F36B18D9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D1B1-5637-4383-8A08-38AC597EB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Transfer 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Xception</a:t>
            </a:r>
            <a:r>
              <a:rPr lang="en-US" dirty="0"/>
              <a:t>, ResNet, Inception V3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Trained on ImageNet weights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Image Size = 140 x 155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E8B07-F636-40FF-8AE4-C0FBE712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36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13AD9D-3BE0-4E4F-94F5-4F35ACFD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1209675"/>
            <a:ext cx="434608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8F013-F06C-4350-963B-BCDF88EC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0FD-C50B-4E01-8DF0-A06EC228B772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ACBC6-3E58-49D9-BD69-DAD2E22A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45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0938-DF2A-4C00-8713-F36B18D9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D1B1-5637-4383-8A08-38AC597EB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Retrain all layers of base model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Class weights (NOT-OK:10.0, OK:1.0)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100 epochs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Save the best model (based on </a:t>
            </a:r>
            <a:r>
              <a:rPr lang="en-US" dirty="0" err="1"/>
              <a:t>val_accuracy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E8B07-F636-40FF-8AE4-C0FBE712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37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13AD9D-3BE0-4E4F-94F5-4F35ACFD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1209675"/>
            <a:ext cx="434608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8F013-F06C-4350-963B-BCDF88EC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0FD-C50B-4E01-8DF0-A06EC228B772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ACBC6-3E58-49D9-BD69-DAD2E22A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47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57CF-F117-4357-8DC1-65CE38DF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Xception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E4A9F-E0FF-4940-B8B5-B28CDE6D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38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E19DD5-84E1-4E93-89D7-66022DDD6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6" y="1504949"/>
            <a:ext cx="6391434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76A6A-CA83-4593-898C-FA106E54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FCA6-2D07-4A2C-9FEE-A7AD334CF803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9502F-F06B-4BFA-AB41-E8B8E7BCB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41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59AC-CF2D-4A15-8C67-A7D93765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Xception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48020-DF9F-4949-97E3-5979CD35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70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/>
              <a:t>Accuracy on Validation Set: 95.58%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943F7-CE6D-4C5F-B37B-D49350B7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C02B16-2112-4FB4-A2A7-782BDFD1E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9"/>
          <a:stretch/>
        </p:blipFill>
        <p:spPr bwMode="auto">
          <a:xfrm>
            <a:off x="0" y="3895725"/>
            <a:ext cx="12192000" cy="15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0C2AB2-FE09-404D-BEC6-4FEEC6EE6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6D9E-DF10-417E-B866-3DC15B814F27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FC130A-2E30-44C2-86CB-49342E542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8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57E1D-1346-4C6D-89EE-777905FC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8A95C-40FB-4D65-938C-E73363ED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C3389-77CB-470E-876C-87C27842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A2AD2-3CC2-41D8-A55D-C0CB2AA2FBAB}" type="datetime1">
              <a:rPr lang="en-US" smtClean="0"/>
              <a:t>28-Jan-21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EAEB8-0D3B-4678-B103-2016F539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</p:spTree>
    <p:extLst>
      <p:ext uri="{BB962C8B-B14F-4D97-AF65-F5344CB8AC3E}">
        <p14:creationId xmlns:p14="http://schemas.microsoft.com/office/powerpoint/2010/main" val="3784852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F442-D9D0-4B35-B738-D508B519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11EE9-217E-4F5D-9558-24420656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40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4BF77A-F1EC-44D6-AB08-35A88745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356" y="1321661"/>
            <a:ext cx="6237287" cy="465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FA076-7C1E-49BA-8902-6E2ED6C5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10CA-0B0F-4D53-8CD5-8F20FBEBEB2C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2751C-DDB5-4288-980B-45E239A7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55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4963-3044-4903-97AC-2D654214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8C6D-6BC4-4C84-812D-2D1A03F1D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2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Accuracy on Validation Set: 96.90%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D4C69-43DF-4D43-B56A-395A6CD7C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41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CCDA606-8BD3-4ABD-A150-CF4D2C324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95550"/>
            <a:ext cx="7162800" cy="310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F1F8C-CDBC-42DC-8904-567D8570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0F26D-1438-4B51-B7C2-E52346621FFF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FAB20-267F-46D6-A45C-760A594B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02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C179-9EBD-4CE8-9D35-CB8E7691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098E6-9E04-4080-B2BF-01A1D896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42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7BD4042-2F75-4C4E-8A1C-CCEBCFF2D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241" y="1600199"/>
            <a:ext cx="6349518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4DBEC-1637-45FF-A1A5-069AA37B2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3EE-0799-4D13-99C5-BA29E16AA5BF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30CA1-083E-417A-BED2-CA271453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93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2B63-20CB-427E-B6DB-0FAB523B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4526-CCBD-4A56-95AD-1BF7DFF62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1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Highest Ever Accuracy: 98.67%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5580-894D-4AF5-8E85-856A92392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43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B3F29CA-E56F-454D-A047-D6F532975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8"/>
          <a:stretch/>
        </p:blipFill>
        <p:spPr bwMode="auto">
          <a:xfrm>
            <a:off x="428625" y="2905125"/>
            <a:ext cx="10925175" cy="251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69F6E-6CB4-4A9D-91DF-AD7F556A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AE31F-9C36-4E4B-98C0-2794A6A4C102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E4412-9FD3-47A9-862C-4F908A3B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42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63570-E542-4161-ADE9-B9739257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For Inception Deep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B7503-95F4-407A-8610-570ACAD0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Screen Recording 2020-12-17 at 05.08.47">
            <a:hlinkClick r:id="" action="ppaction://media"/>
            <a:extLst>
              <a:ext uri="{FF2B5EF4-FFF2-40B4-BE49-F238E27FC236}">
                <a16:creationId xmlns:a16="http://schemas.microsoft.com/office/drawing/2014/main" id="{E7F1D5D5-7D84-4747-82CF-AEB65139EB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517" y="1595181"/>
            <a:ext cx="6972966" cy="435810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AE85A-9F59-4B5C-8397-9450FD1C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6BF2-1040-48DE-AAEE-15F6F32887A1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2178A-A015-414B-A366-3ED47D35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4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DC13-D1D7-4199-83E1-339E7D38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Live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8A319-2F8C-4DCF-BC37-745992A1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6130D-16FD-4F82-BBAE-3CDD3B39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7BE0-F55E-4693-A206-215ACAC068AB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F852-3FBC-431C-9886-2004D6B9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FE05-68B1-49FF-95E6-11355352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Contribution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92A97-DE2E-4E61-915F-91E326F32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550"/>
            <a:ext cx="10515600" cy="5140325"/>
          </a:xfrm>
        </p:spPr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First Contribution: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Narrowing The Problem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Researched image Labeling vs 3D Modeling Labeling (CATIA,  AutoCAD)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Researched Automatic vs Manual Labeling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Researched Different Annotation Techniques (Bounding Boxes, Semantic Segmentation…)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Researched Best Open Source Platforms for Data Annotation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Studied different Machine learning Techniques (Support Vector Machine , K-Nearest Neighbor, Deep Boltzmann Machines)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Second Contribution: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Researched Image Filters (Box-filtered, Gaussian…)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Researched Kernel Convolution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Researched Sobel and Canny Edge Detection (Hysteresis Thresholding)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Studied Machine Learning based annotators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Labeled a welding line dataset found on the web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Developed an manual labeling interface (Version 1)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Implemented Different Models to classify the images (Inception, </a:t>
            </a:r>
            <a:r>
              <a:rPr lang="en-US" dirty="0" err="1"/>
              <a:t>MobileNet</a:t>
            </a:r>
            <a:r>
              <a:rPr lang="en-US" dirty="0"/>
              <a:t>…)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Third Contribution: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Developing Adaptive parameters for Canny based on image brightness (Version 1)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Combining Canny with Hough Transform (Version 1)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Fourth Contribution: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Training and testing different deep learning models (Version 2)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Applying different crops on the dataset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Fifth Contribution: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Designing an Easy to use interface (Version 1)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Manual labeler interface (Version 2)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Designing an auto labeler with above 99% accuracy (Version 1)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3946A-9ACC-4E1E-A0D5-E8CDFA895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932B-1023-4E53-B607-CE98F22E7A65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F4FF3-3FC9-4A44-996F-EF1E06F2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2 IOT Final Project</a:t>
            </a:r>
          </a:p>
          <a:p>
            <a:r>
              <a:rPr lang="en-US" dirty="0"/>
              <a:t>Mario Bou Abboud</a:t>
            </a:r>
          </a:p>
          <a:p>
            <a:r>
              <a:rPr lang="en-US" dirty="0"/>
              <a:t>Kwabena </a:t>
            </a:r>
            <a:r>
              <a:rPr lang="en-US" dirty="0" err="1"/>
              <a:t>Bamfo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E37F9-E81C-4EB4-B5B9-0916D112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07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26A9-772D-4409-9F3E-ECDD850F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6D003-27F4-4CE2-9041-2230A5D3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What did we learn?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Technical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Image Processing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/>
              <a:t>Contrast, Brightness, Sharpening adjustment…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/>
              <a:t>Pixel Wise operations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/>
              <a:t>Developing Filters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Deep Learning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/>
              <a:t>Develop custom Models for edge detection in: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dirty="0"/>
              <a:t>Low and extremely high lighting conditions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dirty="0"/>
              <a:t>High Noise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dirty="0"/>
              <a:t>High Reflection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dirty="0"/>
              <a:t>Generalization across Huge datasets from different environments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Soft skills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Team work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Time Management (Weekly reports)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Applying Agile Methodology to our framework  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lvl="3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B8410-AF6A-4345-BDAC-6E4977A2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47</a:t>
            </a:fld>
            <a:endParaRPr lang="en-US" dirty="0"/>
          </a:p>
        </p:txBody>
      </p:sp>
      <p:pic>
        <p:nvPicPr>
          <p:cNvPr id="12294" name="Picture 6" descr="computer vision machine learning">
            <a:extLst>
              <a:ext uri="{FF2B5EF4-FFF2-40B4-BE49-F238E27FC236}">
                <a16:creationId xmlns:a16="http://schemas.microsoft.com/office/drawing/2014/main" id="{3176F56B-9FE8-45F2-AA5A-4C5921C3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111" y="1646238"/>
            <a:ext cx="4727141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0577D-C532-4A5C-93CE-68FD81A9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1C9B-DBDF-420A-8B2D-EE55CD3B8F6F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6DF46-FCF6-46DA-8CD0-D18AF73B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29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F9F2-24F5-451C-85CA-A82B51F6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D6DA-7EA8-4A77-A90D-D7C152C9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How will this experience help in the IOT/Smart City era?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Practical Experience in Computer Vision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Design and Development of Auto Labeler to help with the massive data of Smart cities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A4B0D-74DA-4C9E-9911-FB6A3FCE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48</a:t>
            </a:fld>
            <a:endParaRPr lang="en-US" dirty="0"/>
          </a:p>
        </p:txBody>
      </p:sp>
      <p:pic>
        <p:nvPicPr>
          <p:cNvPr id="11266" name="Picture 2" descr="Technology Research for Smart Cities, Buildings, Infrastructure | ARC  Advisory Group">
            <a:extLst>
              <a:ext uri="{FF2B5EF4-FFF2-40B4-BE49-F238E27FC236}">
                <a16:creationId xmlns:a16="http://schemas.microsoft.com/office/drawing/2014/main" id="{D957DE5D-CE4B-4CE8-866F-5E303B272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3108080"/>
            <a:ext cx="4641850" cy="283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992F4-3D0B-41DC-BF78-A690D4AC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F2F8-8595-4A3A-8767-E37E7AFFE7B5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E4A98-592E-4503-9D7C-75B822A3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7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9272-F5CD-4247-84D3-7AAB43F4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B76FB-2100-4623-9EED-300EAF5AA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hlinkClick r:id="rId2"/>
            </a:endParaRPr>
          </a:p>
          <a:p>
            <a:pPr algn="l"/>
            <a:r>
              <a:rPr lang="en-US" sz="2100" dirty="0"/>
              <a:t>Statistics</a:t>
            </a:r>
          </a:p>
          <a:p>
            <a:pPr lvl="1"/>
            <a:r>
              <a:rPr lang="en-US" sz="1800" dirty="0"/>
              <a:t>United States Manufacturing Production, Trading Economics. 2018. tradingeconomics.com</a:t>
            </a:r>
          </a:p>
          <a:p>
            <a:pPr lvl="1"/>
            <a:r>
              <a:rPr lang="en-US" sz="1800" dirty="0"/>
              <a:t>United States Manufacturing Production, Trading Economics. 2018. tradingeconomics.com</a:t>
            </a:r>
          </a:p>
          <a:p>
            <a:pPr lvl="1"/>
            <a:r>
              <a:rPr lang="en-US" sz="1800" dirty="0"/>
              <a:t>North American Robotics Market Sets New First Quarter Shipments Record. 2018. Robotics Industries Association (RIA) robotics.org.</a:t>
            </a:r>
          </a:p>
          <a:p>
            <a:pPr lvl="1"/>
            <a:r>
              <a:rPr lang="en-US" sz="1800" dirty="0"/>
              <a:t>2018 Automation Market Update. 2018. Association for Advancing Automation (A3) a3automate.org.</a:t>
            </a:r>
          </a:p>
          <a:p>
            <a:pPr lvl="1"/>
            <a:r>
              <a:rPr lang="en-US" sz="1800" dirty="0"/>
              <a:t>https://www.globenewswire.com/news-release/2020/11/23/2132105/0/en/Robotic-Welding-Market-to-Hit-USD-8-31-Billion-by-2027-Growing-Automotive-Sector-to-Stimulate-Demand-Fortune-Business-Insights.html</a:t>
            </a:r>
          </a:p>
          <a:p>
            <a:pPr lvl="1"/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https://ijmme.springeropen.com/articles/10.1186/s40712-015-0042-y</a:t>
            </a:r>
            <a:endParaRPr lang="en-US" sz="1800" dirty="0"/>
          </a:p>
          <a:p>
            <a:pPr lvl="1"/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https://cdn.intechopen.com/pdfs/405.pdf</a:t>
            </a:r>
            <a:endParaRPr lang="en-US" sz="1800" dirty="0"/>
          </a:p>
          <a:p>
            <a:pPr lvl="1"/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https://insights.globalspec.com/article/11712/the-robotic-welding-industry-today</a:t>
            </a:r>
            <a:endParaRPr lang="en-US" sz="1800" dirty="0"/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B7F06-081E-4CFC-B2CC-84A868E16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CD5D-0F83-4EFE-8971-999A02123D50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5B01D-083C-44A3-BB69-0C9101F1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71D56-569E-47E8-B1DB-C2793C70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7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35DC-9B94-4E2C-8F96-CBE14871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industrial welding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20EA-B7CD-4420-A03A-63A5079C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723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Welding</a:t>
            </a:r>
            <a:r>
              <a:rPr lang="en-US" dirty="0"/>
              <a:t> is the process that joins materials, usually metals, by using high heat to melt the parts together causing fusion</a:t>
            </a:r>
          </a:p>
          <a:p>
            <a:endParaRPr lang="en-US" dirty="0"/>
          </a:p>
          <a:p>
            <a:r>
              <a:rPr lang="en-US" b="1" dirty="0"/>
              <a:t>Production line </a:t>
            </a:r>
            <a:r>
              <a:rPr lang="en-US" dirty="0"/>
              <a:t>is a set of sequential operations established in a factory where components are assembled to produce an end-product that is suitable for onward consumption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Robotic arm</a:t>
            </a:r>
            <a:r>
              <a:rPr lang="en-US" dirty="0"/>
              <a:t> is a type of a programmable mechanical arm, with similar functions to a human arm</a:t>
            </a:r>
          </a:p>
        </p:txBody>
      </p:sp>
      <p:pic>
        <p:nvPicPr>
          <p:cNvPr id="1026" name="Picture 2" descr="Welding fume hazards | 2016-06-26 | Safety+Health Magazine">
            <a:extLst>
              <a:ext uri="{FF2B5EF4-FFF2-40B4-BE49-F238E27FC236}">
                <a16:creationId xmlns:a16="http://schemas.microsoft.com/office/drawing/2014/main" id="{EC5754D0-64BC-4F8C-A23D-36F376CF7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370" y="1297519"/>
            <a:ext cx="2973659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3CE51-7A55-478A-A35F-C79CAF90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5</a:t>
            </a:fld>
            <a:endParaRPr lang="en-US" dirty="0"/>
          </a:p>
        </p:txBody>
      </p:sp>
      <p:pic>
        <p:nvPicPr>
          <p:cNvPr id="5124" name="Picture 4" descr="Car Factory - Kia Sportage Factory Production Line GIF | Gfycat">
            <a:extLst>
              <a:ext uri="{FF2B5EF4-FFF2-40B4-BE49-F238E27FC236}">
                <a16:creationId xmlns:a16="http://schemas.microsoft.com/office/drawing/2014/main" id="{6127DF09-7A83-42FA-8443-74EAB4DA3F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86" y="3645430"/>
            <a:ext cx="3378026" cy="194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4583-D50F-4253-AA2B-2812A064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EBD7-6CA7-4801-9388-FE7DB91D16EF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CEA66-F194-4535-BFA5-11F7D9CD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84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2A9C-2BF1-4D18-8DE0-80D60580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CF972-E7C5-4476-AE01-6FBDD5DE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Data Annotation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https://medium.com/vsinghbisen/why-data-annotation-is-important-for-machine-learning-and-ai-5e647637c621</a:t>
            </a:r>
            <a:endParaRPr lang="en-US" dirty="0"/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https://hackernoon.com/illuminating-the-intriguing-computer-vision-uses-cases-of-image-annotation-w21m3zfg</a:t>
            </a:r>
            <a:endParaRPr lang="en-US" dirty="0"/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https://hackernoon.com/the-best-image-annotation-platforms-for-computer-vision-an-honest-review-of-each-dac7f565fea</a:t>
            </a:r>
            <a:endParaRPr lang="en-US" dirty="0"/>
          </a:p>
          <a:p>
            <a:pPr lvl="1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https://en.wikipedia.org/wiki/List_of_manual_image_annotation_tools</a:t>
            </a:r>
            <a:endParaRPr lang="en-US" dirty="0"/>
          </a:p>
          <a:p>
            <a:pPr lvl="1"/>
            <a:r>
              <a:rPr lang="en-US" dirty="0"/>
              <a:t>https://kili-technology.com/blog/what-is-image-annotation-in-deep-learning/</a:t>
            </a:r>
          </a:p>
          <a:p>
            <a:pPr lvl="1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https://abelling.com/comparison-of-different-annotation-tools-for-computer-vision/</a:t>
            </a:r>
            <a:endParaRPr lang="en-US" dirty="0"/>
          </a:p>
          <a:p>
            <a:pPr lvl="1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https://medium.com/anolytics/what-are-the-limitations-of-automatic-image-annotation-vs-manual-a8ff7edb3152</a:t>
            </a:r>
            <a:endParaRPr lang="en-US" dirty="0"/>
          </a:p>
          <a:p>
            <a:r>
              <a:rPr lang="en-US" sz="2400" dirty="0"/>
              <a:t>Data Representation</a:t>
            </a:r>
          </a:p>
          <a:p>
            <a:pPr lvl="1"/>
            <a:r>
              <a:rPr lang="en-US" dirty="0"/>
              <a:t>Li </a:t>
            </a:r>
            <a:r>
              <a:rPr lang="en-US" dirty="0" err="1"/>
              <a:t>Mengge</a:t>
            </a:r>
            <a:r>
              <a:rPr lang="en-US" dirty="0"/>
              <a:t>, Wang </a:t>
            </a:r>
            <a:r>
              <a:rPr lang="en-US" dirty="0" err="1"/>
              <a:t>Jihua</a:t>
            </a:r>
            <a:r>
              <a:rPr lang="en-US" dirty="0"/>
              <a:t>,. Application of Convolutional Neural Network in B-rep Models Classification 2018</a:t>
            </a:r>
          </a:p>
          <a:p>
            <a:pPr lvl="1"/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https://www.cadinterop.com/en/your-needs/step/different-geometry-types-and-formats-in-cad.html</a:t>
            </a:r>
            <a:endParaRPr lang="en-US" dirty="0"/>
          </a:p>
          <a:p>
            <a:pPr lvl="1"/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https://all3dp.com/3d-file-format-3d-files-3d-printer-3d-cad-vrml-stl-obj/#:~:text=We%20simply%20explain%20the%20most,OBJ%2C%20FBX%2C%20COLLADA%20etc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https://old.opencascade.com/doc/occt-6.7.0/overview/html/occt_brep_format.html</a:t>
            </a:r>
            <a:endParaRPr lang="en-US" dirty="0"/>
          </a:p>
          <a:p>
            <a:pPr lvl="1"/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https://all3dp.com/3d-file-format-3d-files-3d-printer-3d-cad-vrml-stl-obj/#:~:text=We%20simply%20explain%20the%20most,OBJ%2C%20FBX%2C%20COLLADA%20etc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https://help.actify.com/display/SF1100/B-rep+and+Tessellation</a:t>
            </a:r>
            <a:endParaRPr lang="en-US" dirty="0"/>
          </a:p>
          <a:p>
            <a:pPr lvl="1"/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https://en.wikipedia.org/wiki/Tessellation_(computer_graphics)</a:t>
            </a:r>
            <a:endParaRPr lang="en-US" dirty="0"/>
          </a:p>
          <a:p>
            <a:pPr lvl="1"/>
            <a:r>
              <a:rPr lang="en-US" dirty="0"/>
              <a:t>https://en.wikipedia.org/wiki/Boundary_representation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F3BF7-3C5B-4ACF-9D0D-AE6F13DB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932B-1023-4E53-B607-CE98F22E7A65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F17C0-4F4C-4220-88E2-C96BDBB8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9A7D8-623A-41FD-A217-E860910D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06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AF19-0B75-4E4C-BF16-820A310B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2D65B-21E1-4649-B081-30BB025B1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Machine Learning</a:t>
            </a:r>
          </a:p>
          <a:p>
            <a:pPr lvl="1"/>
            <a:r>
              <a:rPr lang="en-US" sz="27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https://medium.com/@yu4u/why-mobilenet-and-its-variants-e-g-shufflenet-are-fast-1c7048b9618d</a:t>
            </a:r>
            <a:endParaRPr lang="en-US" sz="2700" dirty="0"/>
          </a:p>
          <a:p>
            <a:pPr lvl="1"/>
            <a:r>
              <a:rPr lang="en-US" sz="27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https://mc.ai/deep-learning%E2%80%8A-%E2%80%8Adeep-boltzmann-machine-dbm/</a:t>
            </a:r>
            <a:endParaRPr lang="en-US" sz="2700" dirty="0"/>
          </a:p>
          <a:p>
            <a:pPr lvl="1"/>
            <a:r>
              <a:rPr lang="en-US" sz="27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https://machinethink.net/blog/mobile-architectures/</a:t>
            </a:r>
            <a:endParaRPr lang="en-US" sz="2700" dirty="0"/>
          </a:p>
          <a:p>
            <a:pPr lvl="1"/>
            <a:r>
              <a:rPr lang="en-US" sz="27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https://towardsdatascience.com/3-small-but-powerful-convolutional-networks-27ef86faa42d</a:t>
            </a:r>
            <a:endParaRPr lang="en-US" sz="2700" dirty="0"/>
          </a:p>
          <a:p>
            <a:pPr lvl="1"/>
            <a:r>
              <a:rPr lang="en-US" sz="27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https://www.hindawi.com/journals/cin/2018/7068349/</a:t>
            </a:r>
            <a:endParaRPr lang="en-US" sz="2700" dirty="0"/>
          </a:p>
          <a:p>
            <a:pPr lvl="1"/>
            <a:r>
              <a:rPr lang="en-US" sz="27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https://hackernoon.com/what-is-a-capsnet-or-capsule-network-2bfbe48769cc</a:t>
            </a:r>
            <a:endParaRPr lang="en-US" sz="2700" dirty="0"/>
          </a:p>
          <a:p>
            <a:pPr lvl="1"/>
            <a:r>
              <a:rPr lang="en-US" sz="27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https://medium.com/swlh/image-classification-using-machine-learning-and-deep-learning-2b18bfe4693f</a:t>
            </a:r>
            <a:endParaRPr lang="en-US" sz="2700" dirty="0"/>
          </a:p>
          <a:p>
            <a:pPr lvl="1"/>
            <a:r>
              <a:rPr lang="en-US" sz="27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https://dl-acm-org.ezproxy.utbm.fr/doi/10.1145/3094243.3094247#sec-ref</a:t>
            </a:r>
            <a:endParaRPr lang="en-US" sz="2700" dirty="0"/>
          </a:p>
          <a:p>
            <a:pPr lvl="1"/>
            <a:r>
              <a:rPr lang="en-US" sz="27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https://missinglink.ai/guides/computer-vision/neural-networks-image-recognition-methods-best-practices-applications/</a:t>
            </a:r>
            <a:endParaRPr lang="en-US" sz="2700" dirty="0"/>
          </a:p>
          <a:p>
            <a:pPr lvl="1"/>
            <a:r>
              <a:rPr lang="en-US" sz="27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https://towardsdatascience.com/3-small-but-powerful-convolutional-networks-27ef86faa42d</a:t>
            </a:r>
            <a:endParaRPr lang="en-US" sz="2700" dirty="0"/>
          </a:p>
          <a:p>
            <a:pPr lvl="1"/>
            <a:r>
              <a:rPr lang="en-US" sz="27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https://kili-technology.com/blog/automl-fast-labeling/</a:t>
            </a:r>
            <a:endParaRPr lang="en-US" sz="2700" dirty="0"/>
          </a:p>
          <a:p>
            <a:pPr lvl="1"/>
            <a:r>
              <a:rPr lang="en-US" sz="27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https://en.wikipedia.org/wiki/Automated_machine_learning</a:t>
            </a:r>
            <a:endParaRPr lang="en-US" sz="2700" dirty="0"/>
          </a:p>
          <a:p>
            <a:pPr lvl="1"/>
            <a:r>
              <a:rPr lang="en-US" sz="27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https://colab.research.google.com/github/tensorflow/docs/blob/master/site/en/tutorials/customization/custom_training_walkthrough.ipynb#scrollTo=sVNlJlUOhkoX</a:t>
            </a:r>
            <a:endParaRPr lang="en-US" sz="2700" dirty="0"/>
          </a:p>
          <a:p>
            <a:pPr lvl="1"/>
            <a:r>
              <a:rPr lang="en-US" sz="2700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https://www.youtube.com/watch?v=inN8seMm7UI</a:t>
            </a:r>
            <a:endParaRPr lang="en-US" sz="2700" dirty="0"/>
          </a:p>
          <a:p>
            <a:pPr lvl="1"/>
            <a:r>
              <a:rPr lang="en-US" sz="2700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https://medium.com/@yuraist/how-to-upload-your-own-dataset-into-google-colab-e228727c87e9</a:t>
            </a:r>
            <a:endParaRPr lang="en-US" sz="2700" dirty="0"/>
          </a:p>
          <a:p>
            <a:pPr lvl="1"/>
            <a:r>
              <a:rPr lang="en-US" sz="2700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https://www.youtube.com/watch?v=Bn2gITckiD0</a:t>
            </a:r>
            <a:endParaRPr lang="en-US" sz="2700" dirty="0"/>
          </a:p>
          <a:p>
            <a:pPr lvl="1"/>
            <a:r>
              <a:rPr lang="en-US" sz="2700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https://github.com/krishnaik06/Tomato-Leaf-Disease-Prediction</a:t>
            </a:r>
            <a:endParaRPr lang="en-US" sz="2700" dirty="0"/>
          </a:p>
          <a:p>
            <a:pPr lvl="1"/>
            <a:r>
              <a:rPr lang="en-US" dirty="0"/>
              <a:t>https://www.youtube.com/watch?v=sRFM5IEqR2w&amp;list=PLzH6n4zXuckoRdljSlM2k35BufTYXNNeF&amp;index=3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F7212-6DAF-4121-9BFC-EFB80141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932B-1023-4E53-B607-CE98F22E7A65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00D7B-B900-46A3-8701-9244E2FC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2F28C-291E-46D4-8774-86C24328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16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45D1-6828-4892-BBE0-BCF421A5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ADD6-F615-4145-BBBC-831B7BADA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Datasets</a:t>
            </a:r>
          </a:p>
          <a:p>
            <a:pPr lvl="1"/>
            <a:r>
              <a:rPr lang="en-US" sz="19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https://www.kaggle.com/zhangyunsheng/defects-class-and-location</a:t>
            </a:r>
            <a:endParaRPr lang="en-US" sz="1900" dirty="0"/>
          </a:p>
          <a:p>
            <a:r>
              <a:rPr lang="en-US" dirty="0"/>
              <a:t>Label Tool</a:t>
            </a:r>
          </a:p>
          <a:p>
            <a:pPr lvl="1"/>
            <a:r>
              <a:rPr lang="en-US" sz="1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https://github.com/Serhiy-Shekhovtsov/tkteach</a:t>
            </a:r>
            <a:endParaRPr lang="en-US" sz="1900" dirty="0"/>
          </a:p>
          <a:p>
            <a:r>
              <a:rPr lang="en-US" dirty="0"/>
              <a:t>Images</a:t>
            </a:r>
          </a:p>
          <a:p>
            <a:pPr lvl="1"/>
            <a:r>
              <a:rPr lang="en-US" sz="1900" dirty="0"/>
              <a:t>https://processing.org/tutorials/color/</a:t>
            </a:r>
          </a:p>
          <a:p>
            <a:pPr lvl="1"/>
            <a:r>
              <a:rPr lang="en-US" sz="1900" dirty="0"/>
              <a:t>https://www.gamasutra.com/view/feature/3102/four_tricks_for_fast_blurring_in_.php?print=1</a:t>
            </a:r>
          </a:p>
          <a:p>
            <a:pPr lvl="1"/>
            <a:r>
              <a:rPr lang="en-US" sz="1900" dirty="0"/>
              <a:t>http://www.walrusvision.com/wordpress/introduction-to-edge-detection/</a:t>
            </a:r>
          </a:p>
          <a:p>
            <a:pPr lvl="1"/>
            <a:r>
              <a:rPr lang="en-US" sz="1900" dirty="0"/>
              <a:t>https://nrsyed.com/2018/02/18/edge-detection-in-images-how-to-derive-the-sobel-operator/</a:t>
            </a:r>
          </a:p>
          <a:p>
            <a:pPr lvl="1"/>
            <a:r>
              <a:rPr lang="en-US" sz="19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https://medium.com/@bdhuma/6-basic-things-to-know-about-convolution-daef5e1bc411</a:t>
            </a:r>
            <a:endParaRPr lang="en-US" sz="1900" dirty="0"/>
          </a:p>
          <a:p>
            <a:pPr lvl="1"/>
            <a:r>
              <a:rPr lang="en-US" sz="1900" dirty="0"/>
              <a:t>https://adobe-webplatform.github.io/filter-effects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675FD-351B-4766-936B-2A5D3083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932B-1023-4E53-B607-CE98F22E7A65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550AB-ACD3-4472-8AC3-561E735B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95096-121D-4500-AEFA-887F1E76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307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35F1-97C7-4852-950C-31E8E9640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You, 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B253-8A92-4796-91DD-BA4AEF6B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38765-85BF-49C0-8D1E-E96FE76E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06D2A-638E-45FA-BA64-0D62F6C8E021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A63EE-778E-4CBC-AD2F-7E9889F0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25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EE013-3DA0-4939-A1F5-3BD3C2FB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Welding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340B1-0811-4888-B5C1-4E6963E9B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190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Manufacturing production is experiencing its sharpest increase since June 2012 with output rising by 3.1% year on year</a:t>
            </a:r>
          </a:p>
          <a:p>
            <a:r>
              <a:rPr lang="en-US" b="1" dirty="0"/>
              <a:t>11,000 robots </a:t>
            </a:r>
            <a:r>
              <a:rPr lang="en-US" dirty="0"/>
              <a:t>shipped throughout North America in the first part of 2018, spot welding applications accounts for 27% of units sold and arc welding for 16%</a:t>
            </a:r>
          </a:p>
          <a:p>
            <a:r>
              <a:rPr lang="en-US" dirty="0"/>
              <a:t>The use of robotic welding for mid- to high-volume manufacturing has become more widespread because of benefits such as:</a:t>
            </a:r>
          </a:p>
          <a:p>
            <a:pPr lvl="1"/>
            <a:r>
              <a:rPr lang="en-US" dirty="0"/>
              <a:t>Better quality </a:t>
            </a:r>
          </a:p>
          <a:p>
            <a:pPr lvl="1"/>
            <a:r>
              <a:rPr lang="en-US" dirty="0"/>
              <a:t>Improved consistency</a:t>
            </a:r>
          </a:p>
          <a:p>
            <a:pPr lvl="1"/>
            <a:r>
              <a:rPr lang="en-US" dirty="0"/>
              <a:t>Combined with a variety of technical advancements</a:t>
            </a:r>
          </a:p>
          <a:p>
            <a:r>
              <a:rPr lang="en-US" dirty="0"/>
              <a:t>Robotic Welding Market is predicted to hit </a:t>
            </a:r>
            <a:r>
              <a:rPr lang="en-US" b="1" dirty="0"/>
              <a:t>USD 8.31 Billion</a:t>
            </a:r>
            <a:r>
              <a:rPr lang="en-US" dirty="0"/>
              <a:t> by 2027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60EFB-2842-4CE6-8A07-4D3FE0F6D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06D7-8017-4058-BC0F-F9B3A5C37779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F72C-90D6-4B6D-A0F5-4B5B99B5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6</a:t>
            </a:fld>
            <a:endParaRPr lang="en-US" dirty="0"/>
          </a:p>
        </p:txBody>
      </p:sp>
      <p:pic>
        <p:nvPicPr>
          <p:cNvPr id="4098" name="Picture 2" descr="Figure 2: Exceptionally fast spot welding robots with slim profile designs enable efficient production output.">
            <a:extLst>
              <a:ext uri="{FF2B5EF4-FFF2-40B4-BE49-F238E27FC236}">
                <a16:creationId xmlns:a16="http://schemas.microsoft.com/office/drawing/2014/main" id="{886BDE41-1D92-4572-B2C2-C16CF2A67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725" y="1419507"/>
            <a:ext cx="3444461" cy="260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EBF2F-2FC7-4739-8957-E8193874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2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A654-BBC7-4F80-A1F2-D3A07E41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Inaccurate Welding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7AC7-03D6-4372-BC6D-F5AE243CB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338613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Workpieces</a:t>
            </a:r>
          </a:p>
          <a:p>
            <a:pPr lvl="1"/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 object being worked on with a tool or machine</a:t>
            </a:r>
          </a:p>
          <a:p>
            <a:pPr lvl="1"/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Workpieces are assembled to form components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Problem</a:t>
            </a:r>
          </a:p>
          <a:p>
            <a:pPr lvl="1"/>
            <a:r>
              <a:rPr lang="en-US" dirty="0"/>
              <a:t>Inaccurate Welding is due to misallocation of Workpieces upon arrival to the welding arm</a:t>
            </a:r>
          </a:p>
          <a:p>
            <a:pPr lvl="1"/>
            <a:r>
              <a:rPr lang="en-US" dirty="0"/>
              <a:t>Workpieces can arrive translated or rotated</a:t>
            </a:r>
          </a:p>
          <a:p>
            <a:pPr lvl="1"/>
            <a:r>
              <a:rPr lang="en-US" dirty="0"/>
              <a:t>Welding arms are hard coded to weld in a specific location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EA1E4-F63C-4C9F-8487-C0C67F2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599FA-BD58-4561-A4AD-0B3473A00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646238"/>
            <a:ext cx="3238500" cy="1651635"/>
          </a:xfrm>
          <a:prstGeom prst="rect">
            <a:avLst/>
          </a:prstGeom>
        </p:spPr>
      </p:pic>
      <p:pic>
        <p:nvPicPr>
          <p:cNvPr id="2056" name="Picture 8" descr="Car Engine On White Background Stock Illustration - Illustration of engine,  diesel: 31965041">
            <a:extLst>
              <a:ext uri="{FF2B5EF4-FFF2-40B4-BE49-F238E27FC236}">
                <a16:creationId xmlns:a16="http://schemas.microsoft.com/office/drawing/2014/main" id="{172439B0-86E8-406A-A630-A89B807C8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5008959"/>
            <a:ext cx="2066925" cy="155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Car Engine On White Background Stock Illustration - Illustration of engine,  diesel: 31965041">
            <a:extLst>
              <a:ext uri="{FF2B5EF4-FFF2-40B4-BE49-F238E27FC236}">
                <a16:creationId xmlns:a16="http://schemas.microsoft.com/office/drawing/2014/main" id="{ECB045A4-9189-48A6-8B1A-32FF5CA9E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6747">
            <a:off x="8157124" y="4860790"/>
            <a:ext cx="2066925" cy="155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ransparent Green Checkmark Clip Art at Clker.com - vector clip art online,  royalty free &amp; public domain">
            <a:extLst>
              <a:ext uri="{FF2B5EF4-FFF2-40B4-BE49-F238E27FC236}">
                <a16:creationId xmlns:a16="http://schemas.microsoft.com/office/drawing/2014/main" id="{041A0741-A6E9-41CF-B245-E89BC21B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468" y="5441948"/>
            <a:ext cx="661138" cy="68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8D19D-0F3E-4C3E-8B6F-1502727B6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240449"/>
            <a:ext cx="1068959" cy="9985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4B1A3-FB4F-4C3E-8C48-083E8338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6FBB-A109-4DD1-98AA-215170461C9A}" type="datetime1">
              <a:rPr lang="en-US" smtClean="0"/>
              <a:t>28-Jan-21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7B923-2F68-43E3-B04F-B8466A35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21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A654-BBC7-4F80-A1F2-D3A07E41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Inaccurate Welding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7AC7-03D6-4372-BC6D-F5AE243CB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72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Cost</a:t>
            </a:r>
          </a:p>
          <a:p>
            <a:pPr lvl="1"/>
            <a:r>
              <a:rPr lang="en-US" dirty="0"/>
              <a:t>There exist multiple types of welding defects </a:t>
            </a:r>
          </a:p>
          <a:p>
            <a:pPr lvl="2"/>
            <a:r>
              <a:rPr lang="en-US" dirty="0"/>
              <a:t>Porosity </a:t>
            </a:r>
          </a:p>
          <a:p>
            <a:pPr lvl="2"/>
            <a:r>
              <a:rPr lang="en-US" dirty="0"/>
              <a:t>Metal spatter </a:t>
            </a:r>
          </a:p>
          <a:p>
            <a:pPr lvl="2"/>
            <a:r>
              <a:rPr lang="en-US" dirty="0"/>
              <a:t>Incomplete penetrations</a:t>
            </a:r>
          </a:p>
          <a:p>
            <a:pPr lvl="2"/>
            <a:r>
              <a:rPr lang="en-US" dirty="0"/>
              <a:t>Burn-through</a:t>
            </a:r>
          </a:p>
          <a:p>
            <a:pPr lvl="2"/>
            <a:r>
              <a:rPr lang="en-US" dirty="0"/>
              <a:t>Precision</a:t>
            </a:r>
          </a:p>
          <a:p>
            <a:pPr lvl="1"/>
            <a:r>
              <a:rPr lang="en-US" dirty="0"/>
              <a:t>According to Faurecia 7% of units welded have precision defects</a:t>
            </a:r>
          </a:p>
          <a:p>
            <a:pPr lvl="1"/>
            <a:r>
              <a:rPr lang="en-US" dirty="0"/>
              <a:t>Decrease in production speed due to the required intervention</a:t>
            </a:r>
          </a:p>
          <a:p>
            <a:pPr lvl="1"/>
            <a:r>
              <a:rPr lang="en-US" dirty="0"/>
              <a:t>Increase in production cost due to the required human intervention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12BFA48-8690-488D-B245-60472E9A6B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596783"/>
              </p:ext>
            </p:extLst>
          </p:nvPr>
        </p:nvGraphicFramePr>
        <p:xfrm>
          <a:off x="8399531" y="3200041"/>
          <a:ext cx="4192382" cy="2724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EA1E4-F63C-4C9F-8487-C0C67F2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B7EA0-57FD-4FD3-AF32-6EB31114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9049-0B39-46FE-BE3A-42C16CC8D942}" type="datetime1">
              <a:rPr lang="en-US" smtClean="0"/>
              <a:t>28-Jan-21</a:t>
            </a:fld>
            <a:endParaRPr lang="en-US" dirty="0"/>
          </a:p>
        </p:txBody>
      </p:sp>
      <p:pic>
        <p:nvPicPr>
          <p:cNvPr id="1026" name="Picture 2" descr="How to Reduce and Remove Welding Spatter Easily – Make It From Metal">
            <a:extLst>
              <a:ext uri="{FF2B5EF4-FFF2-40B4-BE49-F238E27FC236}">
                <a16:creationId xmlns:a16="http://schemas.microsoft.com/office/drawing/2014/main" id="{45C5E9EA-342C-4235-9D0E-FB136CAF6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942" y="717652"/>
            <a:ext cx="2973780" cy="223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1C118-033A-4624-AFC5-993A0A4E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</a:t>
            </a:r>
          </a:p>
          <a:p>
            <a:r>
              <a:rPr lang="en-US"/>
              <a:t>Mario Bou Abboud</a:t>
            </a:r>
          </a:p>
          <a:p>
            <a:r>
              <a:rPr lang="en-US"/>
              <a:t>Kwabena Bamfo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1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16ABE7-26B9-4BEF-A017-FD01191C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State Of The 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1963F-D112-450B-8B90-EA3DDDB8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AAC7-39CC-4969-BAF5-0423AF73C0C1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BA197-0148-43D1-B16A-F57CB9BD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7B2D0-9986-41F9-9786-33EF59125B2E}" type="datetime1">
              <a:rPr lang="en-US" smtClean="0"/>
              <a:t>28-Jan-21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3F5C6-2718-4EC2-8D60-AA037A039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2 IOT Final Project Mario Bou Abboud Kwabena Bamfo </a:t>
            </a:r>
          </a:p>
        </p:txBody>
      </p:sp>
    </p:spTree>
    <p:extLst>
      <p:ext uri="{BB962C8B-B14F-4D97-AF65-F5344CB8AC3E}">
        <p14:creationId xmlns:p14="http://schemas.microsoft.com/office/powerpoint/2010/main" val="182174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4548</TotalTime>
  <Words>2918</Words>
  <Application>Microsoft Office PowerPoint</Application>
  <PresentationFormat>Widescreen</PresentationFormat>
  <Paragraphs>641</Paragraphs>
  <Slides>53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Arial</vt:lpstr>
      <vt:lpstr>Calibri</vt:lpstr>
      <vt:lpstr>Calibri Light</vt:lpstr>
      <vt:lpstr>Wingdings</vt:lpstr>
      <vt:lpstr>Office Theme</vt:lpstr>
      <vt:lpstr>Automatic Labeling For Welding Images</vt:lpstr>
      <vt:lpstr>The Team</vt:lpstr>
      <vt:lpstr>Overview</vt:lpstr>
      <vt:lpstr>Introduction</vt:lpstr>
      <vt:lpstr>Introduction to industrial welding</vt:lpstr>
      <vt:lpstr>Robotic Welding Today</vt:lpstr>
      <vt:lpstr>Inaccurate Welding</vt:lpstr>
      <vt:lpstr>Inaccurate Welding</vt:lpstr>
      <vt:lpstr>State Of The Art</vt:lpstr>
      <vt:lpstr>Current State Of The Art Solutions</vt:lpstr>
      <vt:lpstr>Current State Of The Art Solutions</vt:lpstr>
      <vt:lpstr>Current State Of The Art Solutions</vt:lpstr>
      <vt:lpstr>Current State Of The Art</vt:lpstr>
      <vt:lpstr>Current Implemented Solution</vt:lpstr>
      <vt:lpstr>Labeling In Deep Learning</vt:lpstr>
      <vt:lpstr>Manual  and Automatic Labeling</vt:lpstr>
      <vt:lpstr>Project’s Objectives</vt:lpstr>
      <vt:lpstr>Objectives</vt:lpstr>
      <vt:lpstr>Our Solution</vt:lpstr>
      <vt:lpstr>Our Solution</vt:lpstr>
      <vt:lpstr>Challenges </vt:lpstr>
      <vt:lpstr>Solution’s Architecture</vt:lpstr>
      <vt:lpstr>Scenarios</vt:lpstr>
      <vt:lpstr>Hardware Architectural Diagram</vt:lpstr>
      <vt:lpstr>Software Architectural Diagram</vt:lpstr>
      <vt:lpstr>GANTT (Agile Methodology)</vt:lpstr>
      <vt:lpstr>Sequence Diagram </vt:lpstr>
      <vt:lpstr>Sequence Diagram </vt:lpstr>
      <vt:lpstr>Proof Of Concept</vt:lpstr>
      <vt:lpstr>Overview</vt:lpstr>
      <vt:lpstr>Canny Edge Detector</vt:lpstr>
      <vt:lpstr>Improved Canny Algorithm</vt:lpstr>
      <vt:lpstr>Improved Canny Algorithm</vt:lpstr>
      <vt:lpstr>Improved Canny Result</vt:lpstr>
      <vt:lpstr>Demo For Improved Canny</vt:lpstr>
      <vt:lpstr>Deep Learning Algorithm</vt:lpstr>
      <vt:lpstr>Deep Learning Algorithm</vt:lpstr>
      <vt:lpstr>Xception Code</vt:lpstr>
      <vt:lpstr>Xception Results</vt:lpstr>
      <vt:lpstr>ResNet Code</vt:lpstr>
      <vt:lpstr>ResNet Results</vt:lpstr>
      <vt:lpstr>Inception Code</vt:lpstr>
      <vt:lpstr>Inception Results</vt:lpstr>
      <vt:lpstr>Demo For Inception Deep Learning Model</vt:lpstr>
      <vt:lpstr>Live Demo</vt:lpstr>
      <vt:lpstr>Summary Of Contribution And Results</vt:lpstr>
      <vt:lpstr>Conclusion</vt:lpstr>
      <vt:lpstr>Conclusion</vt:lpstr>
      <vt:lpstr>References</vt:lpstr>
      <vt:lpstr>References</vt:lpstr>
      <vt:lpstr>References</vt:lpstr>
      <vt:lpstr>References</vt:lpstr>
      <vt:lpstr>Thank You,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Welding Vision</dc:title>
  <dc:creator>Mario Bouabboud</dc:creator>
  <cp:lastModifiedBy>Mario Bouabboud</cp:lastModifiedBy>
  <cp:revision>166</cp:revision>
  <dcterms:created xsi:type="dcterms:W3CDTF">2020-11-15T00:13:37Z</dcterms:created>
  <dcterms:modified xsi:type="dcterms:W3CDTF">2021-01-28T10:46:52Z</dcterms:modified>
</cp:coreProperties>
</file>